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345" r:id="rId6"/>
    <p:sldId id="282" r:id="rId7"/>
    <p:sldId id="264" r:id="rId8"/>
    <p:sldId id="269" r:id="rId9"/>
    <p:sldId id="403" r:id="rId10"/>
    <p:sldId id="256" r:id="rId11"/>
    <p:sldId id="405" r:id="rId12"/>
    <p:sldId id="433" r:id="rId13"/>
    <p:sldId id="434" r:id="rId14"/>
    <p:sldId id="435" r:id="rId15"/>
    <p:sldId id="436" r:id="rId16"/>
    <p:sldId id="437" r:id="rId17"/>
    <p:sldId id="376" r:id="rId18"/>
    <p:sldId id="400" r:id="rId19"/>
    <p:sldId id="429" r:id="rId20"/>
    <p:sldId id="401" r:id="rId21"/>
    <p:sldId id="402" r:id="rId22"/>
    <p:sldId id="404" r:id="rId23"/>
    <p:sldId id="406" r:id="rId24"/>
    <p:sldId id="408" r:id="rId25"/>
    <p:sldId id="407" r:id="rId26"/>
    <p:sldId id="409" r:id="rId27"/>
    <p:sldId id="410" r:id="rId28"/>
    <p:sldId id="267" r:id="rId29"/>
    <p:sldId id="411" r:id="rId30"/>
    <p:sldId id="412" r:id="rId31"/>
    <p:sldId id="413" r:id="rId32"/>
    <p:sldId id="430" r:id="rId33"/>
    <p:sldId id="414" r:id="rId34"/>
    <p:sldId id="415" r:id="rId35"/>
    <p:sldId id="438" r:id="rId36"/>
    <p:sldId id="439" r:id="rId37"/>
    <p:sldId id="440" r:id="rId38"/>
    <p:sldId id="3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4C9948-5707-4653-BA78-83219D4B62A2}">
          <p14:sldIdLst/>
        </p14:section>
        <p14:section name="Default Section" id="{ECD89B70-D363-4AB3-8B61-9AF088372FFB}">
          <p14:sldIdLst>
            <p14:sldId id="257"/>
            <p14:sldId id="258"/>
            <p14:sldId id="259"/>
            <p14:sldId id="260"/>
            <p14:sldId id="345"/>
            <p14:sldId id="282"/>
            <p14:sldId id="264"/>
            <p14:sldId id="269"/>
            <p14:sldId id="403"/>
            <p14:sldId id="256"/>
            <p14:sldId id="405"/>
            <p14:sldId id="433"/>
            <p14:sldId id="434"/>
            <p14:sldId id="435"/>
            <p14:sldId id="436"/>
            <p14:sldId id="437"/>
          </p14:sldIdLst>
        </p14:section>
        <p14:section name="Untitled Section" id="{B831503D-E9DA-454B-9FF6-F2406BCBEBF9}">
          <p14:sldIdLst>
            <p14:sldId id="376"/>
            <p14:sldId id="400"/>
            <p14:sldId id="429"/>
            <p14:sldId id="401"/>
            <p14:sldId id="402"/>
            <p14:sldId id="404"/>
            <p14:sldId id="406"/>
            <p14:sldId id="408"/>
            <p14:sldId id="407"/>
            <p14:sldId id="409"/>
            <p14:sldId id="410"/>
            <p14:sldId id="267"/>
            <p14:sldId id="411"/>
            <p14:sldId id="412"/>
            <p14:sldId id="413"/>
            <p14:sldId id="430"/>
            <p14:sldId id="414"/>
            <p14:sldId id="415"/>
            <p14:sldId id="438"/>
            <p14:sldId id="439"/>
            <p14:sldId id="440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6EBC7-5185-458B-BA72-2CA9FEFBD14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A022A-F7ED-4D5C-8647-4A86D2637F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7f2e9a217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7f2e9a217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7f2e9a217_0_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7f2e9a217_0_2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7f2e9a217_0_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7f2e9a217_0_2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7f2e9a217_0_2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7f2e9a217_0_2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7f2e9a217_0_2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7f2e9a217_0_2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7f2e9a217_0_2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47f2e9a217_0_2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4716833" y="949300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0" y="1673367"/>
            <a:ext cx="5763600" cy="5188000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flipH="1">
            <a:off x="1378933" y="0"/>
            <a:ext cx="14490400" cy="6858000"/>
          </a:xfrm>
          <a:prstGeom prst="triangle">
            <a:avLst>
              <a:gd name="adj" fmla="val 4985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4077" y="2597648"/>
            <a:ext cx="605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35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89199" y="5383700"/>
            <a:ext cx="777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marL="1219200" lvl="1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marL="1828800" lvl="2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marL="2438400" lvl="3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marL="3048000" lvl="4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marL="3657600" lvl="5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marL="4267200" lvl="6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marL="4876800" lvl="7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marL="5486400" lvl="8" indent="-42354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3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245700" y="4177695"/>
            <a:ext cx="5700400" cy="1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301600" y="463367"/>
            <a:ext cx="7588800" cy="35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5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6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813600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5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>
            <a:off x="4057800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4708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accent5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50967" y="916933"/>
            <a:ext cx="5145200" cy="17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5145200" cy="3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 sz="1865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1123800" y="205933"/>
            <a:ext cx="612400" cy="65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>
            <a:spLocks noGrp="1"/>
          </p:cNvSpPr>
          <p:nvPr>
            <p:ph type="pic" idx="2"/>
          </p:nvPr>
        </p:nvSpPr>
        <p:spPr>
          <a:xfrm>
            <a:off x="7512533" y="997300"/>
            <a:ext cx="3493200" cy="485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5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 sz="1865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574800" y="927000"/>
            <a:ext cx="11042400" cy="549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4178200" y="-30367"/>
            <a:ext cx="3835600" cy="172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1264967" y="3135933"/>
            <a:ext cx="9662000" cy="27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31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398145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264967" y="1770533"/>
            <a:ext cx="9662000" cy="11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5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cxnSp>
        <p:nvCxnSpPr>
          <p:cNvPr id="155" name="Google Shape;155;p23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3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3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5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34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7744733" y="2045200"/>
            <a:ext cx="6400800" cy="6400800"/>
          </a:xfrm>
          <a:prstGeom prst="rtTriangle">
            <a:avLst/>
          </a:prstGeom>
          <a:solidFill>
            <a:srgbClr val="383838"/>
          </a:solidFill>
          <a:ln w="952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5000" y="796567"/>
            <a:ext cx="1052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5000" y="1739833"/>
            <a:ext cx="1052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60" name="Google Shape;260;p35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6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7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9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40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40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5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0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8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5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41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41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6665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CREDITS: This presentation template was created by </a:t>
            </a:r>
            <a:r>
              <a:rPr lang="en-GB" sz="1465" b="1">
                <a:solidFill>
                  <a:schemeClr val="lt1"/>
                </a:solidFill>
                <a:uFill>
                  <a:noFill/>
                </a:u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2"/>
              </a:rPr>
              <a:t>Slidesgo</a:t>
            </a:r>
            <a:r>
              <a:rPr lang="en-GB" sz="14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including icons, infographics &amp; images by </a:t>
            </a:r>
            <a:r>
              <a:rPr lang="en-GB" sz="1465" b="1">
                <a:solidFill>
                  <a:schemeClr val="lt1"/>
                </a:solidFill>
                <a:uFill>
                  <a:noFill/>
                </a:u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3"/>
              </a:rPr>
              <a:t>Freepik</a:t>
            </a:r>
            <a:r>
              <a:rPr lang="en-GB" sz="1465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</a:t>
            </a:r>
            <a:endParaRPr sz="1465">
              <a:solidFill>
                <a:schemeClr val="lt1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solidFill>
          <a:schemeClr val="accent5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4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4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marR="67945" lvl="0" indent="-4235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4235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solidFill>
          <a:schemeClr val="accent5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6096000" y="2316900"/>
            <a:ext cx="48488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5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566357"/>
            <a:ext cx="4076400" cy="19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5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7156633" y="4427067"/>
            <a:ext cx="3788000" cy="1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cxnSp>
        <p:nvCxnSpPr>
          <p:cNvPr id="346" name="Google Shape;346;p45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5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1_Title and text 9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950967" y="3130467"/>
            <a:ext cx="65888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31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1219200" lvl="1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828800" lvl="2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2438400" lvl="3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3048000" lvl="4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3657600" lvl="5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4267200" lvl="6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4876800" lvl="7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5486400" lvl="8" indent="-39814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950967" y="1414700"/>
            <a:ext cx="69584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/>
          <p:nvPr/>
        </p:nvSpPr>
        <p:spPr>
          <a:xfrm rot="5400000">
            <a:off x="-1014683" y="-1054016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1141683" y="-1346116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3862467" y="384000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solidFill>
          <a:schemeClr val="accent5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47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47"/>
          <p:cNvSpPr txBox="1">
            <a:spLocks noGrp="1"/>
          </p:cNvSpPr>
          <p:nvPr>
            <p:ph type="ctrTitle"/>
          </p:nvPr>
        </p:nvSpPr>
        <p:spPr>
          <a:xfrm>
            <a:off x="2254400" y="2276300"/>
            <a:ext cx="7683200" cy="1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5" b="1"/>
            </a:lvl9pPr>
          </a:lstStyle>
          <a:p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subTitle" idx="1"/>
          </p:nvPr>
        </p:nvSpPr>
        <p:spPr>
          <a:xfrm>
            <a:off x="1908233" y="4445733"/>
            <a:ext cx="8375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solidFill>
          <a:schemeClr val="accent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5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5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5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solidFill>
          <a:schemeClr val="accent5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51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51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5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bg>
      <p:bgPr>
        <a:solidFill>
          <a:schemeClr val="accent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392" name="Google Shape;392;p52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52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5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33" name="Google Shape;33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5000" y="796567"/>
            <a:ext cx="1052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5000" y="1739833"/>
            <a:ext cx="1052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5">
                <a:solidFill>
                  <a:schemeClr val="dk2"/>
                </a:solidFill>
              </a:defRPr>
            </a:lvl1pPr>
            <a:lvl2pPr lvl="1" algn="r">
              <a:buNone/>
              <a:defRPr sz="1335">
                <a:solidFill>
                  <a:schemeClr val="dk2"/>
                </a:solidFill>
              </a:defRPr>
            </a:lvl2pPr>
            <a:lvl3pPr lvl="2" algn="r">
              <a:buNone/>
              <a:defRPr sz="1335">
                <a:solidFill>
                  <a:schemeClr val="dk2"/>
                </a:solidFill>
              </a:defRPr>
            </a:lvl3pPr>
            <a:lvl4pPr lvl="3" algn="r">
              <a:buNone/>
              <a:defRPr sz="1335">
                <a:solidFill>
                  <a:schemeClr val="dk2"/>
                </a:solidFill>
              </a:defRPr>
            </a:lvl4pPr>
            <a:lvl5pPr lvl="4" algn="r">
              <a:buNone/>
              <a:defRPr sz="1335">
                <a:solidFill>
                  <a:schemeClr val="dk2"/>
                </a:solidFill>
              </a:defRPr>
            </a:lvl5pPr>
            <a:lvl6pPr lvl="5" algn="r">
              <a:buNone/>
              <a:defRPr sz="1335">
                <a:solidFill>
                  <a:schemeClr val="dk2"/>
                </a:solidFill>
              </a:defRPr>
            </a:lvl6pPr>
            <a:lvl7pPr lvl="6" algn="r">
              <a:buNone/>
              <a:defRPr sz="1335">
                <a:solidFill>
                  <a:schemeClr val="dk2"/>
                </a:solidFill>
              </a:defRPr>
            </a:lvl7pPr>
            <a:lvl8pPr lvl="7" algn="r">
              <a:buNone/>
              <a:defRPr sz="1335">
                <a:solidFill>
                  <a:schemeClr val="dk2"/>
                </a:solidFill>
              </a:defRPr>
            </a:lvl8pPr>
            <a:lvl9pPr lvl="8" algn="r">
              <a:buNone/>
              <a:defRPr sz="133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ctrTitle"/>
          </p:nvPr>
        </p:nvSpPr>
        <p:spPr>
          <a:xfrm>
            <a:off x="5143500" y="3059007"/>
            <a:ext cx="6571827" cy="23249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en-GB" sz="4800" dirty="0">
                <a:latin typeface="#9Slide03 Comfortaa Light" panose="00000400000000000000" charset="0"/>
                <a:cs typeface="#9Slide03 Comfortaa Light" panose="00000400000000000000" charset="0"/>
              </a:rPr>
              <a:t>BÁO CÁO PROJECT XỬ LÝ ẢNH</a:t>
            </a:r>
          </a:p>
        </p:txBody>
      </p:sp>
      <p:sp>
        <p:nvSpPr>
          <p:cNvPr id="440" name="Google Shape;440;p63"/>
          <p:cNvSpPr txBox="1">
            <a:spLocks noGrp="1"/>
          </p:cNvSpPr>
          <p:nvPr>
            <p:ph type="subTitle" idx="1"/>
          </p:nvPr>
        </p:nvSpPr>
        <p:spPr>
          <a:xfrm>
            <a:off x="3089199" y="5478527"/>
            <a:ext cx="7772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en-GB" dirty="0" err="1"/>
              <a:t>Tiểu</a:t>
            </a:r>
            <a:r>
              <a:rPr lang="en-US" altLang="en-GB" dirty="0"/>
              <a:t> </a:t>
            </a:r>
            <a:r>
              <a:rPr lang="en-US" altLang="en-GB" dirty="0" err="1"/>
              <a:t>luận</a:t>
            </a:r>
            <a:r>
              <a:rPr lang="en-US" altLang="en-GB" dirty="0"/>
              <a:t> 3</a:t>
            </a:r>
          </a:p>
        </p:txBody>
      </p:sp>
      <p:cxnSp>
        <p:nvCxnSpPr>
          <p:cNvPr id="441" name="Google Shape;441;p63"/>
          <p:cNvCxnSpPr/>
          <p:nvPr/>
        </p:nvCxnSpPr>
        <p:spPr>
          <a:xfrm>
            <a:off x="9869533" y="5355407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41922" y="687593"/>
            <a:ext cx="8229600" cy="1143000"/>
          </a:xfrm>
        </p:spPr>
        <p:txBody>
          <a:bodyPr>
            <a:normAutofit/>
          </a:bodyPr>
          <a:lstStyle/>
          <a:p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"/>
          <a:ext cx="9144000" cy="708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401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Phương pháp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Định nghĩa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Nguyên lý 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Ưu điểm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Nhược điểm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Ứng dụng điển hình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874">
                <a:tc>
                  <a:txBody>
                    <a:bodyPr/>
                    <a:lstStyle/>
                    <a:p>
                      <a:r>
                        <a:t>Global Thresholding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Dùng một giá trị ngưỡng cố định cho toàn bộ ảnh.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So </a:t>
                      </a:r>
                      <a:r>
                        <a:rPr dirty="0" err="1"/>
                        <a:t>sánh</a:t>
                      </a:r>
                      <a:r>
                        <a:rPr dirty="0"/>
                        <a:t> pixel </a:t>
                      </a:r>
                      <a:r>
                        <a:rPr dirty="0" err="1"/>
                        <a:t>với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ngưỡng</a:t>
                      </a:r>
                      <a:r>
                        <a:rPr dirty="0"/>
                        <a:t> T (</a:t>
                      </a:r>
                      <a:r>
                        <a:rPr dirty="0" err="1"/>
                        <a:t>vd</a:t>
                      </a:r>
                      <a:r>
                        <a:rPr dirty="0"/>
                        <a:t>: 127); ≥</a:t>
                      </a:r>
                      <a:r>
                        <a:rPr dirty="0" err="1"/>
                        <a:t>T→trắng</a:t>
                      </a:r>
                      <a:r>
                        <a:rPr dirty="0"/>
                        <a:t>, &lt;</a:t>
                      </a:r>
                      <a:r>
                        <a:rPr dirty="0" err="1"/>
                        <a:t>T→đen</a:t>
                      </a:r>
                      <a:r>
                        <a:rPr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Đơn giản, nhanh.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Kém hiệu quả khi ánh sáng không đồng đều.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Ảnh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nền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sáng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đều</a:t>
                      </a:r>
                      <a:r>
                        <a:rPr dirty="0"/>
                        <a:t>, </a:t>
                      </a:r>
                      <a:r>
                        <a:rPr dirty="0" err="1"/>
                        <a:t>tài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liệu</a:t>
                      </a:r>
                      <a:r>
                        <a:rPr dirty="0"/>
                        <a:t> scan </a:t>
                      </a:r>
                      <a:r>
                        <a:rPr dirty="0" err="1"/>
                        <a:t>rõ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nét</a:t>
                      </a:r>
                      <a:r>
                        <a:rPr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976">
                <a:tc>
                  <a:txBody>
                    <a:bodyPr/>
                    <a:lstStyle/>
                    <a:p>
                      <a:r>
                        <a:t>Adaptive Mean Thresholding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Ngưỡng cục bộ dựa trên trung bình vùng lân cận.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Chia </a:t>
                      </a:r>
                      <a:r>
                        <a:rPr dirty="0" err="1"/>
                        <a:t>ảnh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thành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vùng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nhỏ</a:t>
                      </a:r>
                      <a:r>
                        <a:rPr dirty="0"/>
                        <a:t> (</a:t>
                      </a:r>
                      <a:r>
                        <a:rPr dirty="0" err="1"/>
                        <a:t>blockSize</a:t>
                      </a:r>
                      <a:r>
                        <a:rPr dirty="0"/>
                        <a:t>), </a:t>
                      </a:r>
                      <a:r>
                        <a:rPr dirty="0" err="1"/>
                        <a:t>tính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trung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bình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rồi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trừ</a:t>
                      </a:r>
                      <a:r>
                        <a:rPr dirty="0"/>
                        <a:t>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Hiệu quả với ánh sáng không đều.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Nhạy với nhiễu, chi tiết nhỏ.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Ảnh tài liệu, OCR.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7874">
                <a:tc>
                  <a:txBody>
                    <a:bodyPr/>
                    <a:lstStyle/>
                    <a:p>
                      <a:r>
                        <a:t>Adaptive Gaussian Thresholding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Ngưỡng cục bộ theo trọng số Gaussian.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Tính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ngưỡng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theo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trung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bình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trọng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số</a:t>
                      </a:r>
                      <a:r>
                        <a:rPr dirty="0"/>
                        <a:t> Gaussian </a:t>
                      </a:r>
                      <a:r>
                        <a:rPr dirty="0" err="1"/>
                        <a:t>và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trừ</a:t>
                      </a:r>
                      <a:r>
                        <a:rPr dirty="0"/>
                        <a:t>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Kết quả mượt, ít nhiễu hơn.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Chậm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hơn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một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chút</a:t>
                      </a:r>
                      <a:r>
                        <a:rPr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OCR, ảnh có bóng đổ hoặc sáng không đều.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874">
                <a:tc>
                  <a:txBody>
                    <a:bodyPr/>
                    <a:lstStyle/>
                    <a:p>
                      <a:r>
                        <a:t>Otsu’s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Tự động tìm ngưỡng tối ưu toàn cục bằng histogram.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Chọn ngưỡng sao cho độ chênh giữa 2 lớp pixel là lớn nhất.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Không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cần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chọn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ngưỡng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thủ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công</a:t>
                      </a:r>
                      <a:r>
                        <a:rPr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Kém hiệu quả khi ảnh nhiều mức xám hoặc sáng không đều.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Ảnh</a:t>
                      </a:r>
                      <a:r>
                        <a:rPr dirty="0"/>
                        <a:t> y </a:t>
                      </a:r>
                      <a:r>
                        <a:rPr dirty="0" err="1"/>
                        <a:t>tế</a:t>
                      </a:r>
                      <a:r>
                        <a:rPr dirty="0"/>
                        <a:t> (X-ray, MRI), </a:t>
                      </a:r>
                      <a:r>
                        <a:rPr dirty="0" err="1"/>
                        <a:t>ảnh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có</a:t>
                      </a:r>
                      <a:r>
                        <a:rPr dirty="0"/>
                        <a:t> 2 </a:t>
                      </a:r>
                      <a:r>
                        <a:rPr dirty="0" err="1"/>
                        <a:t>lớp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rõ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ràng</a:t>
                      </a:r>
                      <a:r>
                        <a:rPr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9475" y="9051738"/>
            <a:ext cx="3891915" cy="906145"/>
          </a:xfrm>
        </p:spPr>
        <p:txBody>
          <a:bodyPr/>
          <a:lstStyle/>
          <a:p>
            <a:pPr algn="l">
              <a:lnSpc>
                <a:spcPct val="115000"/>
              </a:lnSpc>
            </a:pPr>
            <a:endParaRPr lang="en-US" sz="3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335" y="3811270"/>
            <a:ext cx="10786110" cy="23920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1219200">
              <a:lnSpc>
                <a:spcPct val="115000"/>
              </a:lnSpc>
              <a:buClr>
                <a:srgbClr val="000000"/>
              </a:buClr>
            </a:pPr>
            <a:endParaRPr lang="en-US" sz="2400" kern="100" dirty="0">
              <a:solidFill>
                <a:srgbClr val="000000"/>
              </a:solidFill>
              <a:latin typeface="Times New Roman" panose="02020603050405020304" charset="0"/>
              <a:ea typeface="Aptos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5826B-B8D5-6357-C0DC-D6BA4406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937198"/>
            <a:ext cx="12192000" cy="374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DDFD0-0929-CE2C-26D6-D41904CCA3B5}"/>
              </a:ext>
            </a:extLst>
          </p:cNvPr>
          <p:cNvSpPr txBox="1"/>
          <p:nvPr/>
        </p:nvSpPr>
        <p:spPr>
          <a:xfrm>
            <a:off x="3703320" y="277811"/>
            <a:ext cx="4998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charset="0"/>
                <a:cs typeface="Times New Roman" panose="02020603050405020304" charset="0"/>
              </a:rPr>
              <a:t>Biểu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latin typeface="Times New Roman" panose="02020603050405020304" charset="0"/>
                <a:cs typeface="Times New Roman" panose="02020603050405020304" charset="0"/>
              </a:rPr>
              <a:t>diễn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 Python</a:t>
            </a:r>
          </a:p>
          <a:p>
            <a:pPr algn="ctr"/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 build="p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26FC-6B84-26C5-8BCB-962B8F20F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114" y="3377647"/>
            <a:ext cx="7683200" cy="19691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42F85-3FB8-76D3-1FE2-F3F796816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400" y="37757"/>
            <a:ext cx="8375200" cy="1579200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KẾT QUẢ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C0F1EF-B109-9C05-1489-66D6447E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8099"/>
            <a:ext cx="12192000" cy="23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34C06F-82F3-B5FD-D2A4-85DAF1494C02}"/>
              </a:ext>
            </a:extLst>
          </p:cNvPr>
          <p:cNvSpPr txBox="1"/>
          <p:nvPr/>
        </p:nvSpPr>
        <p:spPr>
          <a:xfrm>
            <a:off x="213360" y="670560"/>
            <a:ext cx="428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ẢNH X-QUANG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03089-0714-4347-D293-5A6772E38500}"/>
              </a:ext>
            </a:extLst>
          </p:cNvPr>
          <p:cNvSpPr txBox="1"/>
          <p:nvPr/>
        </p:nvSpPr>
        <p:spPr>
          <a:xfrm>
            <a:off x="0" y="3992880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ẢNH VĂN BẢN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A62E5E-46D8-59AE-FFC3-EB0817F1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8099"/>
            <a:ext cx="12192000" cy="26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2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30B0-8C64-DB50-E5CB-5FC27FD7D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633" y="-725980"/>
            <a:ext cx="9251800" cy="1950800"/>
          </a:xfrm>
        </p:spPr>
        <p:txBody>
          <a:bodyPr/>
          <a:lstStyle/>
          <a:p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IoU</a:t>
            </a:r>
            <a:r>
              <a:rPr lang="en-US" sz="2800" dirty="0"/>
              <a:t>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Ground Truth.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CA90-A473-FC25-3A84-0A4E98167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2" y="1992092"/>
            <a:ext cx="6461760" cy="2153187"/>
          </a:xfrm>
        </p:spPr>
        <p:txBody>
          <a:bodyPr/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🔹</a:t>
            </a:r>
            <a:r>
              <a:rPr lang="en-US" altLang="en-US" sz="2000" b="1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Khái</a:t>
            </a:r>
            <a:r>
              <a:rPr lang="en-US" altLang="en-US" sz="2000" b="1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niệm</a:t>
            </a:r>
            <a:r>
              <a:rPr lang="en-US" altLang="en-US" sz="2000" b="1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Ground Truth.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Công </a:t>
            </a:r>
            <a:r>
              <a:rPr lang="en-US" altLang="en-US" sz="2000" b="1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i="1" dirty="0" err="1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/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vùng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s-E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s-E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∩</a:t>
            </a:r>
            <a:r>
              <a:rPr lang="en-U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 / A</a:t>
            </a:r>
            <a:r>
              <a:rPr lang="es-E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∪</a:t>
            </a:r>
            <a:r>
              <a:rPr lang="en-US" altLang="en-US" sz="2000" i="1" dirty="0">
                <a:solidFill>
                  <a:schemeClr val="tx1"/>
                </a:solidFill>
                <a:latin typeface="Cambria Math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b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altLang="en-US" sz="1100" dirty="0">
              <a:solidFill>
                <a:schemeClr val="tx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nằm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khoảng</a:t>
            </a:r>
            <a:r>
              <a:rPr lang="es-E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[0,1]:</a:t>
            </a:r>
            <a:endParaRPr lang="en-US" altLang="en-US" sz="1100" dirty="0">
              <a:solidFill>
                <a:schemeClr val="tx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1 →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khớp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hoàn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endParaRPr lang="en-US" altLang="en-US" sz="20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IoU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0 →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trùng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chút</a:t>
            </a:r>
            <a:r>
              <a:rPr lang="en-US" altLang="en-US" sz="20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endParaRPr lang="en-US" altLang="en-U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2049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CCAF0-964F-14AB-44BA-4D22CC6C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62150"/>
            <a:ext cx="5943600" cy="36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20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974D-E34B-BB95-8276-C976E9B6F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65A35-BCE7-5EE7-BEB2-C456C02D0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7665F6-2289-529E-B07A-22E13338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262"/>
            <a:ext cx="12192000" cy="54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86529-DA68-A34A-D83D-2D3F72CBC115}"/>
              </a:ext>
            </a:extLst>
          </p:cNvPr>
          <p:cNvSpPr txBox="1"/>
          <p:nvPr/>
        </p:nvSpPr>
        <p:spPr>
          <a:xfrm>
            <a:off x="1569720" y="470853"/>
            <a:ext cx="9326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Hiểu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Otsu </a:t>
            </a:r>
            <a:r>
              <a:rPr lang="en-US" altLang="en-US" sz="3000" b="1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altLang="en-US" sz="3000" b="1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Adaptive Threshold.</a:t>
            </a:r>
            <a:endParaRPr lang="en-US" altLang="en-US" sz="3000" b="1" dirty="0">
              <a:latin typeface="+mj-lt"/>
            </a:endParaRPr>
          </a:p>
          <a:p>
            <a:pPr algn="ctr"/>
            <a:endParaRPr lang="en-US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36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FBE0-7B5B-350F-B8B8-57F5BAE7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0" y="-777280"/>
            <a:ext cx="7683200" cy="1950800"/>
          </a:xfrm>
        </p:spPr>
        <p:txBody>
          <a:bodyPr/>
          <a:lstStyle/>
          <a:p>
            <a:r>
              <a:rPr lang="en-US" dirty="0"/>
              <a:t>Region Growing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87509-E297-B161-3D08-9417592EE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0507" y="2783867"/>
            <a:ext cx="5896947" cy="4074133"/>
          </a:xfrm>
        </p:spPr>
        <p:txBody>
          <a:bodyPr/>
          <a:lstStyle/>
          <a:p>
            <a:pPr algn="just"/>
            <a:r>
              <a:rPr lang="en-US" sz="2000" b="1" dirty="0">
                <a:latin typeface="+mj-lt"/>
              </a:rPr>
              <a:t>Region Growing (</a:t>
            </a:r>
            <a:r>
              <a:rPr lang="en-US" sz="2000" b="1" dirty="0" err="1">
                <a:latin typeface="+mj-lt"/>
              </a:rPr>
              <a:t>Phát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triển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vùng</a:t>
            </a:r>
            <a:r>
              <a:rPr lang="en-US" sz="2000" b="1" dirty="0">
                <a:latin typeface="+mj-lt"/>
              </a:rPr>
              <a:t>)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là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một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thuật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toán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phân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đoạn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ảnh</a:t>
            </a:r>
            <a:r>
              <a:rPr lang="en-US" sz="2000" b="1" dirty="0">
                <a:latin typeface="+mj-lt"/>
              </a:rPr>
              <a:t> (image segmentation)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giúp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tách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vùng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có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đặc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điểm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đồng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nhất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ví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cùng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mức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xám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cùng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màu</a:t>
            </a:r>
            <a:r>
              <a:rPr lang="en-US" sz="2000" dirty="0">
                <a:latin typeface="+mj-lt"/>
              </a:rPr>
              <a:t>) </a:t>
            </a:r>
            <a:r>
              <a:rPr lang="en-US" sz="2000" dirty="0" err="1">
                <a:latin typeface="+mj-lt"/>
              </a:rPr>
              <a:t>bắt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đầu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từ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một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điểm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hạt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giống</a:t>
            </a:r>
            <a:r>
              <a:rPr lang="en-US" sz="2000" b="1" dirty="0">
                <a:latin typeface="+mj-lt"/>
              </a:rPr>
              <a:t> (seed point)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mà</a:t>
            </a:r>
            <a:r>
              <a:rPr lang="en-US" sz="2000" dirty="0">
                <a:latin typeface="+mj-lt"/>
              </a:rPr>
              <a:t> ta </a:t>
            </a:r>
            <a:r>
              <a:rPr lang="en-US" sz="2000" dirty="0" err="1">
                <a:latin typeface="+mj-lt"/>
              </a:rPr>
              <a:t>chọn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trước</a:t>
            </a:r>
            <a:r>
              <a:rPr lang="en-US" sz="2000" dirty="0">
                <a:latin typeface="+mj-lt"/>
              </a:rPr>
              <a:t>.</a:t>
            </a:r>
          </a:p>
          <a:p>
            <a:pPr algn="just"/>
            <a:endParaRPr lang="en-US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9956F-ED78-2668-D69B-0D69EC19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0923"/>
            <a:ext cx="6100353" cy="47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6EEA-FF35-8C68-BA33-2A8AA2DAD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4233" y="-162100"/>
            <a:ext cx="7683200" cy="1950800"/>
          </a:xfrm>
        </p:spPr>
        <p:txBody>
          <a:bodyPr/>
          <a:lstStyle/>
          <a:p>
            <a:r>
              <a:rPr lang="en-US" dirty="0"/>
              <a:t>KẾT QUẢ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678C6-70E6-410E-AC72-9CDF2D833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233" y="5512533"/>
            <a:ext cx="8375200" cy="157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3000C7-1158-9AAC-0971-41A8C22C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3" y="2393073"/>
            <a:ext cx="11658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5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>
            <a:spLocks noGrp="1"/>
          </p:cNvSpPr>
          <p:nvPr>
            <p:ph type="title"/>
          </p:nvPr>
        </p:nvSpPr>
        <p:spPr>
          <a:xfrm>
            <a:off x="1222375" y="24765"/>
            <a:ext cx="9746615" cy="10477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Watershed</a:t>
            </a:r>
            <a:endParaRPr lang="en-US" altLang="en-GB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5665447" y="1132602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418465" y="1710453"/>
            <a:ext cx="56775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2400" b="1" dirty="0" err="1"/>
              <a:t>Thuật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Watershed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,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xám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. Khi </a:t>
            </a:r>
            <a:r>
              <a:rPr lang="en-US" sz="2400" dirty="0" err="1"/>
              <a:t>đổ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thấp</a:t>
            </a:r>
            <a:r>
              <a:rPr lang="en-US" sz="2400" dirty="0"/>
              <a:t>, </a:t>
            </a:r>
            <a:r>
              <a:rPr lang="en-US" sz="2400" dirty="0" err="1"/>
              <a:t>ranh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</a:t>
            </a:r>
            <a:r>
              <a:rPr lang="en-US" sz="2400" dirty="0" err="1"/>
              <a:t>gặp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biên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.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,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chắc</a:t>
            </a:r>
            <a:r>
              <a:rPr lang="en-US" sz="2400" dirty="0"/>
              <a:t> </a:t>
            </a:r>
            <a:r>
              <a:rPr lang="en-US" sz="2400" dirty="0" err="1"/>
              <a:t>chắn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(sure foreground),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chắc</a:t>
            </a:r>
            <a:r>
              <a:rPr lang="en-US" sz="2400" dirty="0"/>
              <a:t> </a:t>
            </a:r>
            <a:r>
              <a:rPr lang="en-US" sz="2400" dirty="0" err="1"/>
              <a:t>chắn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nền</a:t>
            </a:r>
            <a:r>
              <a:rPr lang="en-US" sz="2400" dirty="0"/>
              <a:t> (sure background)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(unknown).</a:t>
            </a:r>
          </a:p>
          <a:p>
            <a:pPr marL="381000" indent="-381000" algn="just" defTabSz="1219200">
              <a:buClr>
                <a:srgbClr val="000000"/>
              </a:buClr>
              <a:buFontTx/>
              <a:buChar char="-"/>
            </a:pPr>
            <a:endParaRPr lang="en-US" altLang="en-US" sz="2400" b="1" kern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1026" name="Picture 2" descr="Đếm các đồng xu nằm chồng bằng OpenCV - THỊ GIÁC MÁY TÍNH">
            <a:extLst>
              <a:ext uri="{FF2B5EF4-FFF2-40B4-BE49-F238E27FC236}">
                <a16:creationId xmlns:a16="http://schemas.microsoft.com/office/drawing/2014/main" id="{5FDC848E-1937-5EDB-216B-C8FF0A88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47" y="1710453"/>
            <a:ext cx="45910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/>
      <p:bldP spid="553" grpId="1"/>
      <p:bldP spid="3" grpId="0" uiExpand="1" build="p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765" y="121920"/>
            <a:ext cx="10281200" cy="7048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Watershed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0362801-80C6-826A-3E7F-9EEFD9E8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1658144"/>
            <a:ext cx="5486400" cy="6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0C488CB-6F97-B8C2-B75A-B5BF4ED0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9" y="2851197"/>
            <a:ext cx="4953000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07C2621-8451-A428-E532-C95AA06D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6" y="3846070"/>
            <a:ext cx="6713705" cy="12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4F132D-06B8-B4A4-28CA-2B92E593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429"/>
            <a:ext cx="58659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é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mở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(Opening)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loại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nhiễu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8C4330-F269-4DD6-705A-B34BFF2D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21" y="2004028"/>
            <a:ext cx="750154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Distance Transform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ì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foreground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chắc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chắn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E10369-4C91-5ABE-4258-137B727AF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21" y="3445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2F908E2-C20E-DE1F-EF45-60AB5FC9A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8" y="5199856"/>
            <a:ext cx="1159003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Dòng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1: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số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khoảng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chuẩn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Euclid, 5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í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thước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kernel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Dòng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2: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lấy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70%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trị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lớn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nhất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của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distance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ngưỡng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Những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ó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trị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lớn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hơn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ngưỡng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nằm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sau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vật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foreground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chắc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chắn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sure_fg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765" y="121920"/>
            <a:ext cx="10281200" cy="704800"/>
          </a:xfrm>
        </p:spPr>
        <p:txBody>
          <a:bodyPr/>
          <a:lstStyle/>
          <a:p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đoạn</a:t>
            </a:r>
            <a:r>
              <a:rPr lang="en-US" sz="3600" dirty="0"/>
              <a:t> </a:t>
            </a:r>
            <a:r>
              <a:rPr lang="en-US" sz="3600" dirty="0" err="1"/>
              <a:t>bằng</a:t>
            </a:r>
            <a:r>
              <a:rPr lang="en-US" sz="3600" dirty="0"/>
              <a:t> Watershed</a:t>
            </a:r>
            <a:endParaRPr lang="en-US" dirty="0"/>
          </a:p>
        </p:txBody>
      </p:sp>
      <p:pic>
        <p:nvPicPr>
          <p:cNvPr id="3074" name="Picture 2" descr="A close up of text&#10;&#10;AI-generated content may be incorrect.">
            <a:extLst>
              <a:ext uri="{FF2B5EF4-FFF2-40B4-BE49-F238E27FC236}">
                <a16:creationId xmlns:a16="http://schemas.microsoft.com/office/drawing/2014/main" id="{29F3701C-A0B6-5BCE-5BB2-30BF35859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8" y="2227679"/>
            <a:ext cx="52197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A close up of numbers&#10;&#10;AI-generated content may be incorrect.">
            <a:extLst>
              <a:ext uri="{FF2B5EF4-FFF2-40B4-BE49-F238E27FC236}">
                <a16:creationId xmlns:a16="http://schemas.microsoft.com/office/drawing/2014/main" id="{C15F87C5-20B2-F20B-E6A4-76D9FA50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8" y="4630322"/>
            <a:ext cx="5486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73758EB-FC78-04D2-455A-70D0DE46F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69" y="1550571"/>
            <a:ext cx="660950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3: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unknown = background - foreground.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EBA4B-6B94-2626-B8C1-297A4AC5D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99" y="2966205"/>
            <a:ext cx="11806802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Lấy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phần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nền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trừ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foreground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còn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lại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chưa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Watershed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xử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ranh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giới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nhãn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liên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thông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cv2.watershed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biên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6FCA3-8008-C8CF-3FD5-039416AF3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7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84300" y="530861"/>
            <a:ext cx="6615853" cy="715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6465"/>
              </a:lnSpc>
              <a:buClr>
                <a:srgbClr val="000000"/>
              </a:buClr>
            </a:pPr>
            <a:r>
              <a:rPr lang="en-US" sz="2665" b="1" kern="0" dirty="0">
                <a:solidFill>
                  <a:srgbClr val="000000"/>
                </a:solidFill>
                <a:latin typeface="#9Slide03 IcielUni Sans Heavy" panose="00000500000000000000" charset="0"/>
                <a:ea typeface="Inter Bold" pitchFamily="34" charset="-122"/>
                <a:cs typeface="#9Slide03 IcielUni Sans Heavy" panose="00000500000000000000" charset="0"/>
                <a:sym typeface="Arial" panose="020B0604020202020204"/>
              </a:rPr>
              <a:t>Mục Lục Báo Cáo</a:t>
            </a:r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591874" y="1562313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01</a:t>
            </a: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591820" y="1981200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591820" y="2174875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Thông tin chung</a:t>
            </a: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4559883" y="1563159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02</a:t>
            </a:r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4560147" y="1982047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4559935" y="2175510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Giới thiệu project</a:t>
            </a: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8528210" y="1534690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03</a:t>
            </a:r>
          </a:p>
        </p:txBody>
      </p:sp>
      <p:sp>
        <p:nvSpPr>
          <p:cNvPr id="17" name="Shape 14"/>
          <p:cNvSpPr/>
          <p:nvPr>
            <p:custDataLst>
              <p:tags r:id="rId8"/>
            </p:custDataLst>
          </p:nvPr>
        </p:nvSpPr>
        <p:spPr>
          <a:xfrm>
            <a:off x="8528473" y="1954107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>
            <p:custDataLst>
              <p:tags r:id="rId9"/>
            </p:custDataLst>
          </p:nvPr>
        </p:nvSpPr>
        <p:spPr>
          <a:xfrm>
            <a:off x="8528050" y="2146935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Cài đặt &amp; Minh họa</a:t>
            </a:r>
          </a:p>
        </p:txBody>
      </p:sp>
      <p:sp>
        <p:nvSpPr>
          <p:cNvPr id="19" name="Text 16"/>
          <p:cNvSpPr/>
          <p:nvPr>
            <p:custDataLst>
              <p:tags r:id="rId10"/>
            </p:custDataLst>
          </p:nvPr>
        </p:nvSpPr>
        <p:spPr>
          <a:xfrm>
            <a:off x="591398" y="3198390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04</a:t>
            </a:r>
          </a:p>
        </p:txBody>
      </p:sp>
      <p:sp>
        <p:nvSpPr>
          <p:cNvPr id="20" name="Shape 17"/>
          <p:cNvSpPr/>
          <p:nvPr>
            <p:custDataLst>
              <p:tags r:id="rId11"/>
            </p:custDataLst>
          </p:nvPr>
        </p:nvSpPr>
        <p:spPr>
          <a:xfrm>
            <a:off x="591820" y="3617807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>
            <p:custDataLst>
              <p:tags r:id="rId12"/>
            </p:custDataLst>
          </p:nvPr>
        </p:nvSpPr>
        <p:spPr>
          <a:xfrm>
            <a:off x="591185" y="3810635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Kết quả &amp; Đánh giá</a:t>
            </a:r>
          </a:p>
        </p:txBody>
      </p:sp>
      <p:sp>
        <p:nvSpPr>
          <p:cNvPr id="22" name="Text 19"/>
          <p:cNvSpPr/>
          <p:nvPr>
            <p:custDataLst>
              <p:tags r:id="rId13"/>
            </p:custDataLst>
          </p:nvPr>
        </p:nvSpPr>
        <p:spPr>
          <a:xfrm>
            <a:off x="4560200" y="3167381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05</a:t>
            </a:r>
          </a:p>
        </p:txBody>
      </p:sp>
      <p:sp>
        <p:nvSpPr>
          <p:cNvPr id="24" name="Text 21"/>
          <p:cNvSpPr/>
          <p:nvPr>
            <p:custDataLst>
              <p:tags r:id="rId14"/>
            </p:custDataLst>
          </p:nvPr>
        </p:nvSpPr>
        <p:spPr>
          <a:xfrm>
            <a:off x="4559935" y="3779520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Kết luận &amp; Đề xuất</a:t>
            </a:r>
          </a:p>
        </p:txBody>
      </p:sp>
      <p:sp>
        <p:nvSpPr>
          <p:cNvPr id="25" name="Text 22"/>
          <p:cNvSpPr/>
          <p:nvPr>
            <p:custDataLst>
              <p:tags r:id="rId15"/>
            </p:custDataLst>
          </p:nvPr>
        </p:nvSpPr>
        <p:spPr>
          <a:xfrm>
            <a:off x="8528210" y="3168227"/>
            <a:ext cx="264477" cy="3306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335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  <a:sym typeface="Arial" panose="020B0604020202020204"/>
              </a:rPr>
              <a:t>06</a:t>
            </a:r>
          </a:p>
        </p:txBody>
      </p:sp>
      <p:sp>
        <p:nvSpPr>
          <p:cNvPr id="26" name="Shape 23"/>
          <p:cNvSpPr/>
          <p:nvPr>
            <p:custDataLst>
              <p:tags r:id="rId16"/>
            </p:custDataLst>
          </p:nvPr>
        </p:nvSpPr>
        <p:spPr>
          <a:xfrm>
            <a:off x="8528473" y="3587327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>
            <p:custDataLst>
              <p:tags r:id="rId17"/>
            </p:custDataLst>
          </p:nvPr>
        </p:nvSpPr>
        <p:spPr>
          <a:xfrm>
            <a:off x="8528050" y="3780790"/>
            <a:ext cx="364363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defTabSz="1219200">
              <a:lnSpc>
                <a:spcPts val="32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  <a:sym typeface="Arial" panose="020B0604020202020204"/>
              </a:rPr>
              <a:t>Tài liệu tham khảo</a:t>
            </a:r>
          </a:p>
        </p:txBody>
      </p:sp>
      <p:sp>
        <p:nvSpPr>
          <p:cNvPr id="2" name="Shape 20"/>
          <p:cNvSpPr/>
          <p:nvPr>
            <p:custDataLst>
              <p:tags r:id="rId18"/>
            </p:custDataLst>
          </p:nvPr>
        </p:nvSpPr>
        <p:spPr>
          <a:xfrm>
            <a:off x="4560147" y="3659293"/>
            <a:ext cx="2589107" cy="24000"/>
          </a:xfrm>
          <a:prstGeom prst="rect">
            <a:avLst/>
          </a:prstGeom>
          <a:solidFill>
            <a:srgbClr val="4950BC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67" y="230113"/>
            <a:ext cx="10281200" cy="7048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Watershed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5E2FB8-7895-00C9-E413-D2B731E2A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46" y="1635609"/>
            <a:ext cx="104808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điểm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đỏ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Picture 1" descr="A close-up of words&#10;&#10;AI-generated content may be incorrect.">
            <a:extLst>
              <a:ext uri="{FF2B5EF4-FFF2-40B4-BE49-F238E27FC236}">
                <a16:creationId xmlns:a16="http://schemas.microsoft.com/office/drawing/2014/main" id="{10A4EC11-43B5-4CCD-32E4-E0F1A6DB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2233907"/>
            <a:ext cx="4716379" cy="8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DD96D-00F5-AEDF-6DA7-C44D58D8AC4F}"/>
              </a:ext>
            </a:extLst>
          </p:cNvPr>
          <p:cNvSpPr txBox="1"/>
          <p:nvPr/>
        </p:nvSpPr>
        <p:spPr>
          <a:xfrm>
            <a:off x="465220" y="3397373"/>
            <a:ext cx="11726779" cy="208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thức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hoạt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động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Các pixel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độ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cao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điịa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Các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đánh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nhãn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(markers)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nguồn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nước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ban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đầu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Quá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“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ngập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nước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”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bắt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đầu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rộng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xung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quanh</a:t>
            </a:r>
            <a:endParaRPr lang="en-US" sz="2000" i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Khi 2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nước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đến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gặp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thuật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toán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xác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đường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ranh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giới</a:t>
            </a:r>
            <a:endParaRPr lang="en-US" sz="2000" i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markers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cập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nhật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Các pixel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thuộc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nhãn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Các pixel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nằm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trên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giá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trị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=-1</a:t>
            </a:r>
            <a:endParaRPr lang="en-US" sz="2000" i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448" y="959071"/>
            <a:ext cx="4569939" cy="704800"/>
          </a:xfrm>
        </p:spPr>
        <p:txBody>
          <a:bodyPr/>
          <a:lstStyle/>
          <a:p>
            <a:r>
              <a:rPr lang="en-US" sz="2400" kern="100" dirty="0" err="1">
                <a:latin typeface="Times New Roman" panose="02020603050405020304" charset="0"/>
                <a:ea typeface="Aptos"/>
                <a:cs typeface="Times New Roman" panose="02020603050405020304" charset="0"/>
              </a:rPr>
              <a:t>Kết</a:t>
            </a:r>
            <a:r>
              <a:rPr lang="en-US" sz="2400" kern="100" dirty="0">
                <a:latin typeface="Times New Roman" panose="02020603050405020304" charset="0"/>
                <a:ea typeface="Aptos"/>
                <a:cs typeface="Times New Roman" panose="02020603050405020304" charset="0"/>
              </a:rPr>
              <a:t> </a:t>
            </a:r>
            <a:r>
              <a:rPr lang="en-US" sz="2400" kern="100" dirty="0" err="1">
                <a:latin typeface="Times New Roman" panose="02020603050405020304" charset="0"/>
                <a:ea typeface="Aptos"/>
                <a:cs typeface="Times New Roman" panose="02020603050405020304" charset="0"/>
              </a:rPr>
              <a:t>quả</a:t>
            </a:r>
            <a:r>
              <a:rPr lang="en-US" sz="2400" kern="100" dirty="0">
                <a:latin typeface="Times New Roman" panose="02020603050405020304" charset="0"/>
                <a:ea typeface="Aptos"/>
                <a:cs typeface="Times New Roman" panose="02020603050405020304" charset="0"/>
              </a:rPr>
              <a:t> </a:t>
            </a:r>
            <a:r>
              <a:rPr lang="en-US" sz="2400" kern="100" dirty="0" err="1">
                <a:latin typeface="Times New Roman" panose="02020603050405020304" charset="0"/>
                <a:ea typeface="Aptos"/>
                <a:cs typeface="Times New Roman" panose="02020603050405020304" charset="0"/>
              </a:rPr>
              <a:t>thực</a:t>
            </a:r>
            <a:r>
              <a:rPr lang="en-US" sz="2400" kern="100" dirty="0">
                <a:latin typeface="Times New Roman" panose="02020603050405020304" charset="0"/>
                <a:ea typeface="Aptos"/>
                <a:cs typeface="Times New Roman" panose="02020603050405020304" charset="0"/>
              </a:rPr>
              <a:t> </a:t>
            </a:r>
            <a:r>
              <a:rPr lang="en-US" sz="2400" kern="100" dirty="0" err="1">
                <a:latin typeface="Times New Roman" panose="02020603050405020304" charset="0"/>
                <a:ea typeface="Aptos"/>
                <a:cs typeface="Times New Roman" panose="02020603050405020304" charset="0"/>
              </a:rPr>
              <a:t>nghiệm</a:t>
            </a:r>
            <a:r>
              <a:rPr lang="en-US" sz="2400" kern="100" dirty="0">
                <a:latin typeface="Times New Roman" panose="02020603050405020304" charset="0"/>
                <a:ea typeface="Aptos"/>
                <a:cs typeface="Times New Roman" panose="02020603050405020304" charset="0"/>
              </a:rPr>
              <a:t>: </a:t>
            </a:r>
            <a:endParaRPr lang="en-US" dirty="0">
              <a:latin typeface="Times New Roman" panose="0202060305040502030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05A347-791C-C231-92E1-0680DC826151}"/>
              </a:ext>
            </a:extLst>
          </p:cNvPr>
          <p:cNvSpPr txBox="1">
            <a:spLocks/>
          </p:cNvSpPr>
          <p:nvPr/>
        </p:nvSpPr>
        <p:spPr>
          <a:xfrm>
            <a:off x="955400" y="172979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kern="0" dirty="0" err="1"/>
              <a:t>Phân</a:t>
            </a:r>
            <a:r>
              <a:rPr lang="en-US" kern="0" dirty="0"/>
              <a:t> </a:t>
            </a:r>
            <a:r>
              <a:rPr lang="en-US" kern="0" dirty="0" err="1"/>
              <a:t>đoạn</a:t>
            </a:r>
            <a:r>
              <a:rPr lang="en-US" kern="0" dirty="0"/>
              <a:t> </a:t>
            </a:r>
            <a:r>
              <a:rPr lang="en-US" kern="0" dirty="0" err="1"/>
              <a:t>bằng</a:t>
            </a:r>
            <a:r>
              <a:rPr lang="en-US" kern="0" dirty="0"/>
              <a:t> Watershed</a:t>
            </a:r>
            <a:endParaRPr lang="en-US" kern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A stack of coins on a table&#10;&#10;AI-generated content may be incorrect.">
            <a:extLst>
              <a:ext uri="{FF2B5EF4-FFF2-40B4-BE49-F238E27FC236}">
                <a16:creationId xmlns:a16="http://schemas.microsoft.com/office/drawing/2014/main" id="{205C7A48-EC6C-73F7-2F50-477323C1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5" y="1745163"/>
            <a:ext cx="3769894" cy="2441826"/>
          </a:xfrm>
          <a:prstGeom prst="rect">
            <a:avLst/>
          </a:prstGeom>
        </p:spPr>
      </p:pic>
      <p:pic>
        <p:nvPicPr>
          <p:cNvPr id="6" name="Picture 5" descr="A stack of coins in a row&#10;&#10;AI-generated content may be incorrect.">
            <a:extLst>
              <a:ext uri="{FF2B5EF4-FFF2-40B4-BE49-F238E27FC236}">
                <a16:creationId xmlns:a16="http://schemas.microsoft.com/office/drawing/2014/main" id="{48A1138A-F7A9-D3B1-9476-B0D75CD5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83" y="1745164"/>
            <a:ext cx="3380450" cy="2700447"/>
          </a:xfrm>
          <a:prstGeom prst="rect">
            <a:avLst/>
          </a:prstGeom>
        </p:spPr>
      </p:pic>
      <p:pic>
        <p:nvPicPr>
          <p:cNvPr id="7" name="Picture 6" descr="A close-up of teeth&#10;&#10;AI-generated content may be incorrect.">
            <a:extLst>
              <a:ext uri="{FF2B5EF4-FFF2-40B4-BE49-F238E27FC236}">
                <a16:creationId xmlns:a16="http://schemas.microsoft.com/office/drawing/2014/main" id="{254ECB88-6AC5-5465-BA1C-96857A45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19" y="4526904"/>
            <a:ext cx="3641300" cy="2412390"/>
          </a:xfrm>
          <a:prstGeom prst="rect">
            <a:avLst/>
          </a:prstGeom>
        </p:spPr>
      </p:pic>
      <p:pic>
        <p:nvPicPr>
          <p:cNvPr id="8" name="Picture 7" descr="A black and white image of a person's teeth&#10;&#10;AI-generated content may be incorrect.">
            <a:extLst>
              <a:ext uri="{FF2B5EF4-FFF2-40B4-BE49-F238E27FC236}">
                <a16:creationId xmlns:a16="http://schemas.microsoft.com/office/drawing/2014/main" id="{F7270EC5-D93A-30EF-E716-AA7B2832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494" y="1874474"/>
            <a:ext cx="3337664" cy="2441826"/>
          </a:xfrm>
          <a:prstGeom prst="rect">
            <a:avLst/>
          </a:prstGeom>
        </p:spPr>
      </p:pic>
      <p:pic>
        <p:nvPicPr>
          <p:cNvPr id="9" name="Picture 8" descr="A stack of coins on a table&#10;&#10;AI-generated content may be incorrect.">
            <a:extLst>
              <a:ext uri="{FF2B5EF4-FFF2-40B4-BE49-F238E27FC236}">
                <a16:creationId xmlns:a16="http://schemas.microsoft.com/office/drawing/2014/main" id="{B52415D7-62B7-3B46-D2F0-CB4B75D2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716" y="4445611"/>
            <a:ext cx="3380450" cy="2432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3819" y="162635"/>
            <a:ext cx="8143336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algn="ctr" defTabSz="1219200">
              <a:lnSpc>
                <a:spcPct val="115000"/>
              </a:lnSpc>
              <a:spcAft>
                <a:spcPts val="1065"/>
              </a:spcAft>
              <a:buClr>
                <a:srgbClr val="000000"/>
              </a:buClr>
            </a:pPr>
            <a:r>
              <a:rPr lang="en-US" sz="3200" b="1" dirty="0"/>
              <a:t>Connected Components </a:t>
            </a:r>
            <a:r>
              <a:rPr lang="en-US" sz="3200" b="1" dirty="0" err="1"/>
              <a:t>và</a:t>
            </a:r>
            <a:r>
              <a:rPr lang="en-US" sz="3200" b="1" dirty="0"/>
              <a:t> Contour</a:t>
            </a:r>
            <a:endParaRPr lang="en-US" sz="3200" b="1" kern="100" dirty="0">
              <a:solidFill>
                <a:srgbClr val="000000"/>
              </a:solidFill>
              <a:latin typeface="Aptos"/>
              <a:ea typeface="Aptos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5122" name="Picture 2" descr="Khoa học dữ liệu">
            <a:extLst>
              <a:ext uri="{FF2B5EF4-FFF2-40B4-BE49-F238E27FC236}">
                <a16:creationId xmlns:a16="http://schemas.microsoft.com/office/drawing/2014/main" id="{09E58827-292C-FC6A-F7E9-1AB46995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72265"/>
            <a:ext cx="6096000" cy="36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E3EC9-CE22-C357-7C90-FE2021EB4807}"/>
              </a:ext>
            </a:extLst>
          </p:cNvPr>
          <p:cNvSpPr txBox="1"/>
          <p:nvPr/>
        </p:nvSpPr>
        <p:spPr>
          <a:xfrm>
            <a:off x="727158" y="1720515"/>
            <a:ext cx="5240505" cy="254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Connected Components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gán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nhãn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liên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nhị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phân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Các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trị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pixel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kề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cùng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nhãn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Contour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tập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ranh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OpenCV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hàm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cv2.findContours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tìm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1995" y="217224"/>
            <a:ext cx="8143336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algn="ctr" defTabSz="1219200">
              <a:lnSpc>
                <a:spcPct val="115000"/>
              </a:lnSpc>
              <a:spcAft>
                <a:spcPts val="1065"/>
              </a:spcAft>
              <a:buClr>
                <a:srgbClr val="000000"/>
              </a:buClr>
            </a:pPr>
            <a:r>
              <a:rPr lang="en-US" sz="2400" b="1" dirty="0"/>
              <a:t>Connected Components </a:t>
            </a:r>
            <a:r>
              <a:rPr lang="en-US" sz="2400" b="1" dirty="0" err="1"/>
              <a:t>và</a:t>
            </a:r>
            <a:r>
              <a:rPr lang="en-US" sz="2400" b="1" dirty="0"/>
              <a:t> Contour</a:t>
            </a:r>
            <a:endParaRPr lang="en-US" sz="2400" b="1" kern="100" dirty="0">
              <a:solidFill>
                <a:srgbClr val="000000"/>
              </a:solidFill>
              <a:latin typeface="Aptos"/>
              <a:ea typeface="Aptos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85225C1-A4A0-C260-7E0A-A789BE08C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7309"/>
            <a:ext cx="5486400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1FA6AF4C-3406-92C8-97B7-ACAC595C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3830"/>
            <a:ext cx="4588042" cy="15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5DE7A266-F5AD-EBC9-8F23-B96EEC62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7616"/>
            <a:ext cx="5486400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53630AC8-6282-F9D0-FC04-B1F8D9EC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56" y="1115652"/>
            <a:ext cx="80954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cv2.connectedComponents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đếm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số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11CFF3F-82F4-D110-5558-A80C7DC66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56" y="1938145"/>
            <a:ext cx="59650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cv2.findContours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ì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E9E058A-984F-F8E4-5B7A-248028BF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23971C-DC18-EA5E-7E49-168C82A49980}"/>
              </a:ext>
            </a:extLst>
          </p:cNvPr>
          <p:cNvSpPr txBox="1"/>
          <p:nvPr/>
        </p:nvSpPr>
        <p:spPr>
          <a:xfrm>
            <a:off x="2221995" y="217224"/>
            <a:ext cx="8143336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algn="ctr" defTabSz="1219200">
              <a:lnSpc>
                <a:spcPct val="115000"/>
              </a:lnSpc>
              <a:spcAft>
                <a:spcPts val="1065"/>
              </a:spcAft>
              <a:buClr>
                <a:srgbClr val="000000"/>
              </a:buClr>
            </a:pPr>
            <a:r>
              <a:rPr lang="en-US" sz="2400" b="1" dirty="0"/>
              <a:t>Connected Components </a:t>
            </a:r>
            <a:r>
              <a:rPr lang="en-US" sz="2400" b="1" dirty="0" err="1"/>
              <a:t>và</a:t>
            </a:r>
            <a:r>
              <a:rPr lang="en-US" sz="2400" b="1" dirty="0"/>
              <a:t> Contour</a:t>
            </a:r>
            <a:endParaRPr lang="en-US" sz="2400" b="1" kern="100" dirty="0">
              <a:solidFill>
                <a:srgbClr val="000000"/>
              </a:solidFill>
              <a:latin typeface="Aptos"/>
              <a:ea typeface="Aptos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8194" name="Picture 2" descr="A white background with black and blue text&#10;&#10;AI-generated content may be incorrect.">
            <a:extLst>
              <a:ext uri="{FF2B5EF4-FFF2-40B4-BE49-F238E27FC236}">
                <a16:creationId xmlns:a16="http://schemas.microsoft.com/office/drawing/2014/main" id="{2B7BF7C7-7A91-818D-EB81-9B71BCA2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70" y="1753422"/>
            <a:ext cx="54864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8BB6210B-9187-073A-64D2-5AF2A917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70" y="3923479"/>
            <a:ext cx="5486400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AEC8FF9-D299-3BDC-6346-1D92936D5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59" y="1293118"/>
            <a:ext cx="78776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lang="en-US" altLang="en-US" sz="20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3</a:t>
            </a:r>
            <a:r>
              <a:rPr lang="en-US" altLang="en-US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Vẽ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bounding box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trực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ó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2BBF682-8F6D-9D61-9628-8B8ECE2B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270" y="2866687"/>
            <a:ext cx="57086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Ghi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tọa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file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phân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í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thêm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78EB5FD-E915-2A0F-BCB5-4CB92653E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59" y="46122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2C664-E42E-DF37-5FF0-433F1C22F208}"/>
              </a:ext>
            </a:extLst>
          </p:cNvPr>
          <p:cNvSpPr txBox="1"/>
          <p:nvPr/>
        </p:nvSpPr>
        <p:spPr>
          <a:xfrm>
            <a:off x="2221995" y="217224"/>
            <a:ext cx="8143336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algn="ctr" defTabSz="1219200">
              <a:lnSpc>
                <a:spcPct val="115000"/>
              </a:lnSpc>
              <a:spcAft>
                <a:spcPts val="1065"/>
              </a:spcAft>
              <a:buClr>
                <a:srgbClr val="000000"/>
              </a:buClr>
            </a:pPr>
            <a:r>
              <a:rPr lang="en-US" sz="2400" b="1" dirty="0"/>
              <a:t>Connected Components </a:t>
            </a:r>
            <a:r>
              <a:rPr lang="en-US" sz="2400" b="1" dirty="0" err="1"/>
              <a:t>và</a:t>
            </a:r>
            <a:r>
              <a:rPr lang="en-US" sz="2400" b="1" dirty="0"/>
              <a:t> Contour</a:t>
            </a:r>
            <a:endParaRPr lang="en-US" sz="2400" b="1" kern="100" dirty="0">
              <a:solidFill>
                <a:srgbClr val="000000"/>
              </a:solidFill>
              <a:latin typeface="Aptos"/>
              <a:ea typeface="Aptos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5" name="Picture 4" descr="A white silhouette of tools&#10;&#10;AI-generated content may be incorrect.">
            <a:extLst>
              <a:ext uri="{FF2B5EF4-FFF2-40B4-BE49-F238E27FC236}">
                <a16:creationId xmlns:a16="http://schemas.microsoft.com/office/drawing/2014/main" id="{8B834BF6-A4B9-C633-4618-4FD9C121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95" y="1101609"/>
            <a:ext cx="3514499" cy="2842963"/>
          </a:xfrm>
          <a:prstGeom prst="rect">
            <a:avLst/>
          </a:prstGeom>
        </p:spPr>
      </p:pic>
      <p:pic>
        <p:nvPicPr>
          <p:cNvPr id="6" name="Picture 5" descr="A green and yellow tools&#10;&#10;AI-generated content may be incorrect.">
            <a:extLst>
              <a:ext uri="{FF2B5EF4-FFF2-40B4-BE49-F238E27FC236}">
                <a16:creationId xmlns:a16="http://schemas.microsoft.com/office/drawing/2014/main" id="{315FC0B8-2AC6-4AA5-0AE3-EA6F8E73E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63" y="1101609"/>
            <a:ext cx="3455567" cy="2859026"/>
          </a:xfrm>
          <a:prstGeom prst="rect">
            <a:avLst/>
          </a:prstGeom>
        </p:spPr>
      </p:pic>
      <p:pic>
        <p:nvPicPr>
          <p:cNvPr id="7" name="Picture 6" descr="A white and black image of tools&#10;&#10;AI-generated content may be incorrect.">
            <a:extLst>
              <a:ext uri="{FF2B5EF4-FFF2-40B4-BE49-F238E27FC236}">
                <a16:creationId xmlns:a16="http://schemas.microsoft.com/office/drawing/2014/main" id="{87EF5F39-1601-F77F-DA4D-88B0B456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994" y="3998973"/>
            <a:ext cx="3514499" cy="2841893"/>
          </a:xfrm>
          <a:prstGeom prst="rect">
            <a:avLst/>
          </a:prstGeom>
        </p:spPr>
      </p:pic>
      <p:pic>
        <p:nvPicPr>
          <p:cNvPr id="8" name="Picture 7" descr="A white symbols of tools&#10;&#10;AI-generated content may be incorrect.">
            <a:extLst>
              <a:ext uri="{FF2B5EF4-FFF2-40B4-BE49-F238E27FC236}">
                <a16:creationId xmlns:a16="http://schemas.microsoft.com/office/drawing/2014/main" id="{7C434417-25D2-E8C9-CCF1-077496994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645" y="3998974"/>
            <a:ext cx="3455567" cy="28418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2167" y="196090"/>
            <a:ext cx="952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Boundary Representation – Freeman Chain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468DB-E9B9-7DE6-F16B-6E8D811C0E71}"/>
              </a:ext>
            </a:extLst>
          </p:cNvPr>
          <p:cNvSpPr txBox="1"/>
          <p:nvPr/>
        </p:nvSpPr>
        <p:spPr>
          <a:xfrm>
            <a:off x="786062" y="2767265"/>
            <a:ext cx="5037221" cy="254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Freeman Chain Code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hóa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chuỗi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ứng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liền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kề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8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(0–7)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ứng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xung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pixel. Phương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pháp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gọn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nhẹ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hơn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lưu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toàn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tọa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độ</a:t>
            </a:r>
            <a:r>
              <a:rPr lang="en-US" sz="20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9218" name="Picture 2" descr="Tracing the boundary of a binary region in an image » Pick of the Week -  MATLAB &amp; Simulink">
            <a:extLst>
              <a:ext uri="{FF2B5EF4-FFF2-40B4-BE49-F238E27FC236}">
                <a16:creationId xmlns:a16="http://schemas.microsoft.com/office/drawing/2014/main" id="{425927A7-765B-9567-360B-F7F5BF2E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21" y="2032857"/>
            <a:ext cx="6096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ECB5-6473-478D-6347-D7E9991007C4}"/>
              </a:ext>
            </a:extLst>
          </p:cNvPr>
          <p:cNvSpPr txBox="1"/>
          <p:nvPr/>
        </p:nvSpPr>
        <p:spPr>
          <a:xfrm>
            <a:off x="1512167" y="196090"/>
            <a:ext cx="952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Boundary Representation – Freeman Chain Code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BAB8121-4AC0-511D-4EBA-1ABF962F8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569" y="1148099"/>
            <a:ext cx="112134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freeman_chain_code_for_contour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nhận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OpenCV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duyệt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qua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cặp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điểm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chuyển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(dx,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xạ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trị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7.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3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C7D04C6-57DE-F2C5-BE16-FC9E27FB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9" y="2163762"/>
            <a:ext cx="5486400" cy="46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1BBE0A0-D3F3-90A6-7717-A265CCA45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569" y="65471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74"/>
          <p:cNvCxnSpPr/>
          <p:nvPr/>
        </p:nvCxnSpPr>
        <p:spPr>
          <a:xfrm>
            <a:off x="5665447" y="1271667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29F72A-5EE2-0105-D505-4A2E9FC6A6DA}"/>
              </a:ext>
            </a:extLst>
          </p:cNvPr>
          <p:cNvSpPr txBox="1"/>
          <p:nvPr/>
        </p:nvSpPr>
        <p:spPr>
          <a:xfrm>
            <a:off x="1512167" y="196090"/>
            <a:ext cx="952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Boundary Representation – Freeman Chain Code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DDF238-8F67-BD7A-31AD-55BBE8633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00212"/>
            <a:ext cx="80073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2: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visualize_chain_on_blank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vẽ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đường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chuỗi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chain.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89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BD3B565-7F21-D1B3-D629-606AC3F7F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91016"/>
            <a:ext cx="5486400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6C836F8-6A5A-1046-99A3-15456F34A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4328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749C1E-7860-36FC-1C3F-13DF044CD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459" y="300006"/>
            <a:ext cx="10280650" cy="704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Boundary Representation – Freeman Chain Code</a:t>
            </a:r>
          </a:p>
        </p:txBody>
      </p:sp>
      <p:pic>
        <p:nvPicPr>
          <p:cNvPr id="11267" name="Picture 3" descr="A computer code with many text&#10;&#10;AI-generated content may be incorrect.">
            <a:extLst>
              <a:ext uri="{FF2B5EF4-FFF2-40B4-BE49-F238E27FC236}">
                <a16:creationId xmlns:a16="http://schemas.microsoft.com/office/drawing/2014/main" id="{BCE529EE-3400-C342-C763-B2B7410C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8" y="1993931"/>
            <a:ext cx="6242363" cy="38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D6E5B03-78B3-3627-1208-006EA0A9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1" y="1993932"/>
            <a:ext cx="5486400" cy="45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Picture 1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60B69CD8-7D4C-6097-0B83-8FEE023BB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" y="9889957"/>
            <a:ext cx="5486400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8CD67EF-1DC7-4B1D-D102-53865856E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459" y="766339"/>
            <a:ext cx="111025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boundary_representation_freeman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tất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bước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đọc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nhị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phân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ó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lọc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ù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ì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chain code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từng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á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thấy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chủ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yếu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ì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phần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ý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chắc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giải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í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mấy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code)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63D34D-0FF0-6E36-6EF0-43F2D5078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9" y="53258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289DF7C-9CEA-F29C-D0B7-3A30D8F7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9" y="98899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0F05751-0111-9BD8-6156-CECC9A29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9" y="107440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 idx="15"/>
          </p:nvPr>
        </p:nvSpPr>
        <p:spPr>
          <a:xfrm>
            <a:off x="950967" y="2883473"/>
            <a:ext cx="4555200" cy="70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GB" b="1">
                <a:solidFill>
                  <a:schemeClr val="lt1"/>
                </a:solidFill>
                <a:latin typeface="#9Slide03 Comfortaa" panose="00000500000000000000" charset="0"/>
                <a:cs typeface="#9Slide03 Comfortaa" panose="00000500000000000000" charset="0"/>
              </a:rPr>
              <a:t>1. THÔNG TIN CHUNG</a:t>
            </a:r>
          </a:p>
        </p:txBody>
      </p:sp>
      <p:sp>
        <p:nvSpPr>
          <p:cNvPr id="461" name="Google Shape;461;p66"/>
          <p:cNvSpPr txBox="1">
            <a:spLocks noGrp="1"/>
          </p:cNvSpPr>
          <p:nvPr>
            <p:ph type="subTitle" idx="1"/>
          </p:nvPr>
        </p:nvSpPr>
        <p:spPr>
          <a:xfrm>
            <a:off x="6449907" y="1027854"/>
            <a:ext cx="4649893" cy="6595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en-GB" sz="2665" dirty="0">
                <a:latin typeface="Times New Roman" panose="02020603050405020304" charset="0"/>
                <a:cs typeface="Times New Roman" panose="02020603050405020304" charset="0"/>
              </a:rPr>
              <a:t>IMAGE FILTER</a:t>
            </a:r>
          </a:p>
        </p:txBody>
      </p:sp>
      <p:sp>
        <p:nvSpPr>
          <p:cNvPr id="462" name="Google Shape;462;p66"/>
          <p:cNvSpPr txBox="1">
            <a:spLocks noGrp="1"/>
          </p:cNvSpPr>
          <p:nvPr>
            <p:ph type="title" idx="5"/>
          </p:nvPr>
        </p:nvSpPr>
        <p:spPr>
          <a:xfrm>
            <a:off x="6449613" y="660480"/>
            <a:ext cx="4258400" cy="43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Tên project</a:t>
            </a:r>
          </a:p>
        </p:txBody>
      </p:sp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6449907" y="2367467"/>
            <a:ext cx="5355167" cy="43349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Nhóm sinh viên thực hiện: nhóm 5</a:t>
            </a:r>
          </a:p>
        </p:txBody>
      </p:sp>
      <p:sp>
        <p:nvSpPr>
          <p:cNvPr id="464" name="Google Shape;464;p66"/>
          <p:cNvSpPr txBox="1">
            <a:spLocks noGrp="1"/>
          </p:cNvSpPr>
          <p:nvPr>
            <p:ph type="subTitle" idx="13"/>
          </p:nvPr>
        </p:nvSpPr>
        <p:spPr>
          <a:xfrm>
            <a:off x="6531188" y="2792307"/>
            <a:ext cx="5764953" cy="1354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indent="-381000">
              <a:buSzPts val="1100"/>
              <a:buFont typeface="Arial" panose="020B0604020202020204" pitchFamily="34" charset="0"/>
              <a:buChar char="•"/>
            </a:pPr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Võ Đại Phát - 23672291</a:t>
            </a:r>
          </a:p>
          <a:p>
            <a:pPr marL="381000" indent="-381000">
              <a:buSzPts val="1100"/>
              <a:buFont typeface="Arial" panose="020B0604020202020204" pitchFamily="34" charset="0"/>
              <a:buChar char="•"/>
            </a:pPr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Phạm Ngọc Toàn - 23672111</a:t>
            </a:r>
          </a:p>
          <a:p>
            <a:pPr marL="381000" indent="-381000">
              <a:buSzPts val="1100"/>
              <a:buFont typeface="Arial" panose="020B0604020202020204" pitchFamily="34" charset="0"/>
              <a:buChar char="•"/>
            </a:pPr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Trần Nguyễn Toàn Phát - 23643121</a:t>
            </a:r>
          </a:p>
        </p:txBody>
      </p:sp>
      <p:sp>
        <p:nvSpPr>
          <p:cNvPr id="467" name="Google Shape;467;p66"/>
          <p:cNvSpPr txBox="1">
            <a:spLocks noGrp="1"/>
          </p:cNvSpPr>
          <p:nvPr>
            <p:ph type="title" idx="6"/>
          </p:nvPr>
        </p:nvSpPr>
        <p:spPr>
          <a:xfrm>
            <a:off x="6449613" y="4819414"/>
            <a:ext cx="4258400" cy="43349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en-GB" sz="2665">
                <a:latin typeface="Times New Roman" panose="02020603050405020304" charset="0"/>
                <a:cs typeface="Times New Roman" panose="02020603050405020304" charset="0"/>
              </a:rPr>
              <a:t>Thời gian thực hiện</a:t>
            </a:r>
          </a:p>
        </p:txBody>
      </p:sp>
      <p:sp>
        <p:nvSpPr>
          <p:cNvPr id="468" name="Google Shape;468;p66"/>
          <p:cNvSpPr txBox="1">
            <a:spLocks noGrp="1"/>
          </p:cNvSpPr>
          <p:nvPr>
            <p:ph type="subTitle" idx="9"/>
          </p:nvPr>
        </p:nvSpPr>
        <p:spPr>
          <a:xfrm>
            <a:off x="6449907" y="5208694"/>
            <a:ext cx="4821767" cy="3158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en-GB" sz="2665" dirty="0">
                <a:latin typeface="Times New Roman" panose="02020603050405020304" charset="0"/>
                <a:cs typeface="Times New Roman" panose="02020603050405020304" charset="0"/>
              </a:rPr>
              <a:t>5/10/2025 </a:t>
            </a:r>
            <a:r>
              <a:rPr lang="en-US" altLang="en-GB" sz="2665" dirty="0" err="1">
                <a:latin typeface="Times New Roman" panose="02020603050405020304" charset="0"/>
                <a:cs typeface="Times New Roman" panose="02020603050405020304" charset="0"/>
              </a:rPr>
              <a:t>đến</a:t>
            </a:r>
            <a:r>
              <a:rPr lang="en-US" altLang="en-GB" sz="2665" dirty="0">
                <a:latin typeface="Times New Roman" panose="02020603050405020304" charset="0"/>
                <a:cs typeface="Times New Roman" panose="02020603050405020304" charset="0"/>
              </a:rPr>
              <a:t> 15/10/2025</a:t>
            </a:r>
          </a:p>
        </p:txBody>
      </p:sp>
      <p:cxnSp>
        <p:nvCxnSpPr>
          <p:cNvPr id="473" name="Google Shape;473;p66"/>
          <p:cNvCxnSpPr/>
          <p:nvPr/>
        </p:nvCxnSpPr>
        <p:spPr>
          <a:xfrm>
            <a:off x="1092700" y="4136273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/>
      <p:bldP spid="461" grpId="1" build="p"/>
      <p:bldP spid="462" grpId="0"/>
      <p:bldP spid="462" grpId="1"/>
      <p:bldP spid="463" grpId="0"/>
      <p:bldP spid="463" grpId="1"/>
      <p:bldP spid="464" grpId="0" uiExpand="1" build="allAtOnce" bldLvl="0"/>
      <p:bldP spid="464" grpId="1" build="p"/>
      <p:bldP spid="467" grpId="0"/>
      <p:bldP spid="467" grpId="1"/>
      <p:bldP spid="468" grpId="0" build="p"/>
      <p:bldP spid="468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C45775AE-267D-0A4C-D87A-251662D2D85E}"/>
              </a:ext>
            </a:extLst>
          </p:cNvPr>
          <p:cNvSpPr txBox="1">
            <a:spLocks/>
          </p:cNvSpPr>
          <p:nvPr/>
        </p:nvSpPr>
        <p:spPr>
          <a:xfrm>
            <a:off x="749634" y="372093"/>
            <a:ext cx="1028065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3200" kern="0" dirty="0"/>
              <a:t>Boundary Representation – Freeman Chain Code</a:t>
            </a:r>
          </a:p>
        </p:txBody>
      </p:sp>
      <p:pic>
        <p:nvPicPr>
          <p:cNvPr id="11" name="Picture 10" descr="A white silhouette of tools&#10;&#10;AI-generated content may be incorrect.">
            <a:extLst>
              <a:ext uri="{FF2B5EF4-FFF2-40B4-BE49-F238E27FC236}">
                <a16:creationId xmlns:a16="http://schemas.microsoft.com/office/drawing/2014/main" id="{CA9CFC6E-97DB-5B14-02B5-A3BCEE05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42" y="1131182"/>
            <a:ext cx="3582433" cy="2930215"/>
          </a:xfrm>
          <a:prstGeom prst="rect">
            <a:avLst/>
          </a:prstGeom>
        </p:spPr>
      </p:pic>
      <p:pic>
        <p:nvPicPr>
          <p:cNvPr id="13" name="Picture 12" descr="A white silhouette of tools&#10;&#10;AI-generated content may be incorrect.">
            <a:extLst>
              <a:ext uri="{FF2B5EF4-FFF2-40B4-BE49-F238E27FC236}">
                <a16:creationId xmlns:a16="http://schemas.microsoft.com/office/drawing/2014/main" id="{F935458B-B536-8C04-1FFE-CD163CD1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3" y="1131182"/>
            <a:ext cx="3582433" cy="2979556"/>
          </a:xfrm>
          <a:prstGeom prst="rect">
            <a:avLst/>
          </a:prstGeom>
        </p:spPr>
      </p:pic>
      <p:pic>
        <p:nvPicPr>
          <p:cNvPr id="14" name="Picture 13" descr="A black and white image of tools&#10;&#10;AI-generated content may be incorrect.">
            <a:extLst>
              <a:ext uri="{FF2B5EF4-FFF2-40B4-BE49-F238E27FC236}">
                <a16:creationId xmlns:a16="http://schemas.microsoft.com/office/drawing/2014/main" id="{71D0AAFE-EB32-FE51-F87B-F566F0AB4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743" y="4087357"/>
            <a:ext cx="3582432" cy="2770643"/>
          </a:xfrm>
          <a:prstGeom prst="rect">
            <a:avLst/>
          </a:prstGeom>
        </p:spPr>
      </p:pic>
      <p:pic>
        <p:nvPicPr>
          <p:cNvPr id="15" name="Picture 14" descr="A white and black image of tools&#10;&#10;AI-generated content may be incorrect.">
            <a:extLst>
              <a:ext uri="{FF2B5EF4-FFF2-40B4-BE49-F238E27FC236}">
                <a16:creationId xmlns:a16="http://schemas.microsoft.com/office/drawing/2014/main" id="{882704D9-AC64-3198-A0C4-8C19F4AB1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71" y="1076943"/>
            <a:ext cx="3479530" cy="29302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400" y="270563"/>
            <a:ext cx="10281200" cy="704800"/>
          </a:xfrm>
        </p:spPr>
        <p:txBody>
          <a:bodyPr/>
          <a:lstStyle/>
          <a:p>
            <a:r>
              <a:rPr lang="en-US" sz="4265" dirty="0" err="1">
                <a:latin typeface="Times New Roman" panose="02020603050405020304" charset="0"/>
                <a:ea typeface="Calibri" panose="020F0502020204030204" charset="0"/>
              </a:rPr>
              <a:t>Nhận</a:t>
            </a:r>
            <a:r>
              <a:rPr lang="en-US" sz="4265" dirty="0">
                <a:latin typeface="Times New Roman" panose="02020603050405020304" charset="0"/>
                <a:ea typeface="Calibri" panose="020F0502020204030204" charset="0"/>
              </a:rPr>
              <a:t> </a:t>
            </a:r>
            <a:r>
              <a:rPr lang="en-US" sz="4265" dirty="0" err="1">
                <a:latin typeface="Times New Roman" panose="02020603050405020304" charset="0"/>
                <a:ea typeface="Calibri" panose="020F0502020204030204" charset="0"/>
              </a:rPr>
              <a:t>xét</a:t>
            </a:r>
            <a:r>
              <a:rPr lang="en-US" sz="4265" dirty="0">
                <a:latin typeface="Times New Roman" panose="02020603050405020304" charset="0"/>
                <a:ea typeface="Calibri" panose="020F0502020204030204" charset="0"/>
              </a:rPr>
              <a:t> </a:t>
            </a:r>
            <a:r>
              <a:rPr lang="en-US" sz="4265" dirty="0" err="1">
                <a:latin typeface="Times New Roman" panose="02020603050405020304" charset="0"/>
                <a:ea typeface="Calibri" panose="020F0502020204030204" charset="0"/>
              </a:rPr>
              <a:t>và</a:t>
            </a:r>
            <a:r>
              <a:rPr lang="en-US" sz="4265" dirty="0">
                <a:latin typeface="Times New Roman" panose="02020603050405020304" charset="0"/>
                <a:ea typeface="Calibri" panose="020F0502020204030204" charset="0"/>
              </a:rPr>
              <a:t> </a:t>
            </a:r>
            <a:r>
              <a:rPr lang="en-US" sz="4265" dirty="0" err="1">
                <a:latin typeface="Times New Roman" panose="02020603050405020304" charset="0"/>
                <a:ea typeface="Calibri" panose="020F0502020204030204" charset="0"/>
              </a:rPr>
              <a:t>tổng</a:t>
            </a:r>
            <a:r>
              <a:rPr lang="en-US" sz="4265" dirty="0">
                <a:latin typeface="Times New Roman" panose="02020603050405020304" charset="0"/>
                <a:ea typeface="Calibri" panose="020F0502020204030204" charset="0"/>
              </a:rPr>
              <a:t> </a:t>
            </a:r>
            <a:r>
              <a:rPr lang="en-US" sz="4265" dirty="0" err="1">
                <a:latin typeface="Times New Roman" panose="02020603050405020304" charset="0"/>
                <a:ea typeface="Calibri" panose="020F0502020204030204" charset="0"/>
              </a:rPr>
              <a:t>kết</a:t>
            </a:r>
            <a:endParaRPr lang="en-US" sz="426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05D60-CE8B-7CC9-BCE3-CE8FE948FB67}"/>
              </a:ext>
            </a:extLst>
          </p:cNvPr>
          <p:cNvSpPr txBox="1"/>
          <p:nvPr/>
        </p:nvSpPr>
        <p:spPr>
          <a:xfrm>
            <a:off x="1620251" y="1483976"/>
            <a:ext cx="10571749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Watershed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khả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năng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chính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vật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dính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liền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nếu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foreground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background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tốt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Tuy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nhiên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nếu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nhiễu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xử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tiền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kỹ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bị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sai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răng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cưa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A7A5F-0BB2-DEE3-1465-45DF74307B6E}"/>
              </a:ext>
            </a:extLst>
          </p:cNvPr>
          <p:cNvSpPr txBox="1"/>
          <p:nvPr/>
        </p:nvSpPr>
        <p:spPr>
          <a:xfrm>
            <a:off x="1620252" y="2769541"/>
            <a:ext cx="10571748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Connected Components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đếm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vùng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vật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809C3-C490-0AC2-BA67-14B2944A6073}"/>
              </a:ext>
            </a:extLst>
          </p:cNvPr>
          <p:cNvSpPr txBox="1"/>
          <p:nvPr/>
        </p:nvSpPr>
        <p:spPr>
          <a:xfrm>
            <a:off x="1620252" y="3879993"/>
            <a:ext cx="10571748" cy="223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Freeman chain code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tả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bằng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dãy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rất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hữu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ích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nhận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mẫu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hoặc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chữ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viết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tay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So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contour, chain code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ngắn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gọn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hơn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so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sánh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mất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thông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tin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vị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trí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tuyệt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Tổng</a:t>
            </a:r>
            <a:r>
              <a:rPr lang="en-US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lang="en-US" b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bài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hành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giúp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hiểu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sâu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phương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pháp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đoạn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xử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Watershed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vật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Connected Components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Contours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phát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Freeman Chain Code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hóa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Đây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nền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tảng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trọng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ứng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dụng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như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nhận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dạng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loại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giác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máy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400" y="87683"/>
            <a:ext cx="10281200" cy="704800"/>
          </a:xfrm>
        </p:spPr>
        <p:txBody>
          <a:bodyPr/>
          <a:lstStyle/>
          <a:p>
            <a:r>
              <a:rPr lang="en-US" sz="4400" dirty="0" err="1"/>
              <a:t>Ứng</a:t>
            </a:r>
            <a:r>
              <a:rPr lang="en-US" sz="4400" dirty="0"/>
              <a:t> </a:t>
            </a:r>
            <a:r>
              <a:rPr lang="en-US" sz="4400" dirty="0" err="1"/>
              <a:t>dụng</a:t>
            </a:r>
            <a:r>
              <a:rPr lang="en-US" sz="4400" dirty="0"/>
              <a:t> </a:t>
            </a:r>
            <a:r>
              <a:rPr lang="en-US" sz="4400" dirty="0" err="1"/>
              <a:t>thực</a:t>
            </a:r>
            <a:r>
              <a:rPr lang="en-US" sz="4400" dirty="0"/>
              <a:t> </a:t>
            </a:r>
            <a:r>
              <a:rPr lang="en-US" sz="4400" dirty="0" err="1"/>
              <a:t>tế</a:t>
            </a:r>
            <a:r>
              <a:rPr lang="en-US" sz="4400" dirty="0"/>
              <a:t> </a:t>
            </a:r>
            <a:r>
              <a:rPr lang="en-US" sz="4400" dirty="0" err="1"/>
              <a:t>liên</a:t>
            </a:r>
            <a:r>
              <a:rPr lang="en-US" sz="4400" dirty="0"/>
              <a:t> </a:t>
            </a:r>
            <a:r>
              <a:rPr lang="en-US" sz="4400" dirty="0" err="1"/>
              <a:t>ngành</a:t>
            </a:r>
            <a:endParaRPr lang="en-US" sz="426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682FA-5DA1-1B2E-FC8A-7E12571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03" y="1763325"/>
            <a:ext cx="7819467" cy="5125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552F7-BD85-62CF-AF44-4ECB6D05890F}"/>
              </a:ext>
            </a:extLst>
          </p:cNvPr>
          <p:cNvSpPr txBox="1"/>
          <p:nvPr/>
        </p:nvSpPr>
        <p:spPr>
          <a:xfrm>
            <a:off x="2276372" y="1077849"/>
            <a:ext cx="439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Lĩnh</a:t>
            </a:r>
            <a:r>
              <a:rPr lang="en-US" sz="2000" b="1" dirty="0"/>
              <a:t> </a:t>
            </a:r>
            <a:r>
              <a:rPr lang="en-US" sz="2000" b="1" dirty="0" err="1"/>
              <a:t>vực</a:t>
            </a:r>
            <a:r>
              <a:rPr lang="en-US" sz="2000" b="1" dirty="0"/>
              <a:t> y </a:t>
            </a:r>
            <a:r>
              <a:rPr lang="en-US" sz="2000" b="1" dirty="0" err="1"/>
              <a:t>tế</a:t>
            </a:r>
            <a:r>
              <a:rPr lang="en-US" sz="2000" dirty="0"/>
              <a:t>: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hồng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141D6F-FF44-C777-F8B4-887D89EA35E3}"/>
              </a:ext>
            </a:extLst>
          </p:cNvPr>
          <p:cNvSpPr txBox="1">
            <a:spLocks/>
          </p:cNvSpPr>
          <p:nvPr/>
        </p:nvSpPr>
        <p:spPr>
          <a:xfrm>
            <a:off x="955400" y="87683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4400" kern="0" dirty="0" err="1"/>
              <a:t>Ứng</a:t>
            </a:r>
            <a:r>
              <a:rPr lang="en-US" sz="4400" kern="0" dirty="0"/>
              <a:t> </a:t>
            </a:r>
            <a:r>
              <a:rPr lang="en-US" sz="4400" kern="0" dirty="0" err="1"/>
              <a:t>dụng</a:t>
            </a:r>
            <a:r>
              <a:rPr lang="en-US" sz="4400" kern="0" dirty="0"/>
              <a:t> </a:t>
            </a:r>
            <a:r>
              <a:rPr lang="en-US" sz="4400" kern="0" dirty="0" err="1"/>
              <a:t>thực</a:t>
            </a:r>
            <a:r>
              <a:rPr lang="en-US" sz="4400" kern="0" dirty="0"/>
              <a:t> </a:t>
            </a:r>
            <a:r>
              <a:rPr lang="en-US" sz="4400" kern="0" dirty="0" err="1"/>
              <a:t>tế</a:t>
            </a:r>
            <a:r>
              <a:rPr lang="en-US" sz="4400" kern="0" dirty="0"/>
              <a:t> </a:t>
            </a:r>
            <a:r>
              <a:rPr lang="en-US" sz="4400" kern="0" dirty="0" err="1"/>
              <a:t>liên</a:t>
            </a:r>
            <a:r>
              <a:rPr lang="en-US" sz="4400" kern="0" dirty="0"/>
              <a:t> </a:t>
            </a:r>
            <a:r>
              <a:rPr lang="en-US" sz="4400" kern="0" dirty="0" err="1"/>
              <a:t>ngành</a:t>
            </a:r>
            <a:endParaRPr lang="en-US" sz="4265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9707C-4706-4C32-9AE1-A5D888E1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48" y="1804737"/>
            <a:ext cx="7478219" cy="5053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4BD18-2D70-7A23-E493-70706E057A36}"/>
              </a:ext>
            </a:extLst>
          </p:cNvPr>
          <p:cNvSpPr txBox="1"/>
          <p:nvPr/>
        </p:nvSpPr>
        <p:spPr>
          <a:xfrm>
            <a:off x="2499969" y="1150038"/>
            <a:ext cx="814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/>
              <a:t>Lĩnh</a:t>
            </a:r>
            <a:r>
              <a:rPr lang="en-US" sz="1800" b="1" dirty="0"/>
              <a:t> </a:t>
            </a:r>
            <a:r>
              <a:rPr lang="en-US" sz="1800" b="1" dirty="0" err="1"/>
              <a:t>vực</a:t>
            </a:r>
            <a:r>
              <a:rPr lang="en-US" sz="1800" b="1" dirty="0"/>
              <a:t> y </a:t>
            </a:r>
            <a:r>
              <a:rPr lang="en-US" sz="1800" b="1" dirty="0" err="1"/>
              <a:t>tế</a:t>
            </a:r>
            <a:r>
              <a:rPr lang="en-US" sz="1800" dirty="0"/>
              <a:t>: </a:t>
            </a:r>
            <a:r>
              <a:rPr lang="en-US" sz="1800" dirty="0" err="1"/>
              <a:t>ph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u</a:t>
            </a:r>
            <a:endParaRPr lang="en-US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6AC7AD-E7E2-A21C-8E94-4F409CB3DB57}"/>
              </a:ext>
            </a:extLst>
          </p:cNvPr>
          <p:cNvSpPr txBox="1">
            <a:spLocks/>
          </p:cNvSpPr>
          <p:nvPr/>
        </p:nvSpPr>
        <p:spPr>
          <a:xfrm>
            <a:off x="666642" y="0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4400" kern="0" dirty="0" err="1"/>
              <a:t>Ứng</a:t>
            </a:r>
            <a:r>
              <a:rPr lang="en-US" sz="4400" kern="0" dirty="0"/>
              <a:t> </a:t>
            </a:r>
            <a:r>
              <a:rPr lang="en-US" sz="4400" kern="0" dirty="0" err="1"/>
              <a:t>dụng</a:t>
            </a:r>
            <a:r>
              <a:rPr lang="en-US" sz="4400" kern="0" dirty="0"/>
              <a:t> </a:t>
            </a:r>
            <a:r>
              <a:rPr lang="en-US" sz="4400" kern="0" dirty="0" err="1"/>
              <a:t>thực</a:t>
            </a:r>
            <a:r>
              <a:rPr lang="en-US" sz="4400" kern="0" dirty="0"/>
              <a:t> </a:t>
            </a:r>
            <a:r>
              <a:rPr lang="en-US" sz="4400" kern="0" dirty="0" err="1"/>
              <a:t>tế</a:t>
            </a:r>
            <a:r>
              <a:rPr lang="en-US" sz="4400" kern="0" dirty="0"/>
              <a:t> </a:t>
            </a:r>
            <a:r>
              <a:rPr lang="en-US" sz="4400" kern="0" dirty="0" err="1"/>
              <a:t>liên</a:t>
            </a:r>
            <a:r>
              <a:rPr lang="en-US" sz="4400" kern="0" dirty="0"/>
              <a:t> </a:t>
            </a:r>
            <a:r>
              <a:rPr lang="en-US" sz="4400" kern="0" dirty="0" err="1"/>
              <a:t>ngành</a:t>
            </a:r>
            <a:endParaRPr lang="en-US" sz="4265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B2787-E1EE-141A-51C2-A9C6731E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42" y="1884947"/>
            <a:ext cx="7354515" cy="4973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A7D03-56E0-A1E8-27EB-8584D94FFA33}"/>
              </a:ext>
            </a:extLst>
          </p:cNvPr>
          <p:cNvSpPr txBox="1"/>
          <p:nvPr/>
        </p:nvSpPr>
        <p:spPr>
          <a:xfrm>
            <a:off x="2418742" y="1154049"/>
            <a:ext cx="814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/>
              <a:t>Lĩnh</a:t>
            </a:r>
            <a:r>
              <a:rPr lang="en-US" sz="1800" b="1" dirty="0"/>
              <a:t> </a:t>
            </a:r>
            <a:r>
              <a:rPr lang="en-US" sz="1800" b="1" dirty="0" err="1"/>
              <a:t>vực</a:t>
            </a:r>
            <a:r>
              <a:rPr lang="en-US" sz="1800" b="1" dirty="0"/>
              <a:t> </a:t>
            </a:r>
            <a:r>
              <a:rPr lang="en-US" b="1" dirty="0" err="1"/>
              <a:t>nông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sz="1800" dirty="0"/>
              <a:t>: </a:t>
            </a:r>
            <a:r>
              <a:rPr lang="en-US" sz="1800" dirty="0" err="1"/>
              <a:t>ph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lá</a:t>
            </a:r>
            <a:endParaRPr lang="en-US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D8DE510-B178-204C-9728-A88E69EFF3B4}"/>
              </a:ext>
            </a:extLst>
          </p:cNvPr>
          <p:cNvSpPr txBox="1">
            <a:spLocks/>
          </p:cNvSpPr>
          <p:nvPr/>
        </p:nvSpPr>
        <p:spPr>
          <a:xfrm>
            <a:off x="666642" y="0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4400" kern="0"/>
              <a:t>Ứng dụng thực tế liên ngành</a:t>
            </a:r>
            <a:endParaRPr lang="en-US" sz="4265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37AD7-F465-603D-E1C7-1273A97B6DF6}"/>
              </a:ext>
            </a:extLst>
          </p:cNvPr>
          <p:cNvSpPr txBox="1"/>
          <p:nvPr/>
        </p:nvSpPr>
        <p:spPr>
          <a:xfrm>
            <a:off x="2450826" y="1069698"/>
            <a:ext cx="814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/>
              <a:t>Lĩnh</a:t>
            </a:r>
            <a:r>
              <a:rPr lang="en-US" sz="1800" b="1" dirty="0"/>
              <a:t> </a:t>
            </a:r>
            <a:r>
              <a:rPr lang="en-US" sz="1800" b="1" dirty="0" err="1"/>
              <a:t>vực</a:t>
            </a:r>
            <a:r>
              <a:rPr lang="en-US" sz="1800" b="1" dirty="0"/>
              <a:t> </a:t>
            </a:r>
            <a:r>
              <a:rPr lang="en-US" b="1" dirty="0" err="1"/>
              <a:t>nông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sz="1800" dirty="0"/>
              <a:t>: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A7B4D-A248-8FF8-E2DC-B989D3BC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2" y="1803928"/>
            <a:ext cx="9144000" cy="50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5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3E43F-9A6F-7443-BEE2-368438FAC07C}"/>
              </a:ext>
            </a:extLst>
          </p:cNvPr>
          <p:cNvSpPr txBox="1"/>
          <p:nvPr/>
        </p:nvSpPr>
        <p:spPr>
          <a:xfrm>
            <a:off x="2021306" y="1491734"/>
            <a:ext cx="8149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Lĩnh</a:t>
            </a:r>
            <a:r>
              <a:rPr lang="en-US" sz="2000" b="1" dirty="0"/>
              <a:t> </a:t>
            </a:r>
            <a:r>
              <a:rPr lang="en-US" sz="2000" b="1" dirty="0" err="1"/>
              <a:t>vực</a:t>
            </a:r>
            <a:r>
              <a:rPr lang="en-US" sz="2000" b="1" dirty="0"/>
              <a:t> g</a:t>
            </a:r>
            <a:r>
              <a:rPr lang="vi-VN" sz="2000" b="1" dirty="0"/>
              <a:t>iao thông</a:t>
            </a:r>
            <a:r>
              <a:rPr lang="vi-VN" sz="2000" dirty="0"/>
              <a:t>: phát hiện biển số xe, vạch kẻ đường. 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26938A-158C-6D08-F59B-6BD4B27ED07B}"/>
              </a:ext>
            </a:extLst>
          </p:cNvPr>
          <p:cNvSpPr txBox="1">
            <a:spLocks/>
          </p:cNvSpPr>
          <p:nvPr/>
        </p:nvSpPr>
        <p:spPr>
          <a:xfrm>
            <a:off x="955400" y="87683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4400" kern="0" dirty="0" err="1"/>
              <a:t>Ứng</a:t>
            </a:r>
            <a:r>
              <a:rPr lang="en-US" sz="4400" kern="0" dirty="0"/>
              <a:t> </a:t>
            </a:r>
            <a:r>
              <a:rPr lang="en-US" sz="4400" kern="0" dirty="0" err="1"/>
              <a:t>dụng</a:t>
            </a:r>
            <a:r>
              <a:rPr lang="en-US" sz="4400" kern="0" dirty="0"/>
              <a:t> </a:t>
            </a:r>
            <a:r>
              <a:rPr lang="en-US" sz="4400" kern="0" dirty="0" err="1"/>
              <a:t>thực</a:t>
            </a:r>
            <a:r>
              <a:rPr lang="en-US" sz="4400" kern="0" dirty="0"/>
              <a:t> </a:t>
            </a:r>
            <a:r>
              <a:rPr lang="en-US" sz="4400" kern="0" dirty="0" err="1"/>
              <a:t>tế</a:t>
            </a:r>
            <a:r>
              <a:rPr lang="en-US" sz="4400" kern="0" dirty="0"/>
              <a:t> </a:t>
            </a:r>
            <a:r>
              <a:rPr lang="en-US" sz="4400" kern="0" dirty="0" err="1"/>
              <a:t>liên</a:t>
            </a:r>
            <a:r>
              <a:rPr lang="en-US" sz="4400" kern="0" dirty="0"/>
              <a:t> </a:t>
            </a:r>
            <a:r>
              <a:rPr lang="en-US" sz="4400" kern="0" dirty="0" err="1"/>
              <a:t>ngành</a:t>
            </a:r>
            <a:endParaRPr lang="en-US" sz="4265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BD08-C542-1656-18DB-07BED8D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36" y="1989239"/>
            <a:ext cx="7052327" cy="48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3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0D29D-2E4E-BE70-42EE-E381CF8010F4}"/>
              </a:ext>
            </a:extLst>
          </p:cNvPr>
          <p:cNvSpPr txBox="1"/>
          <p:nvPr/>
        </p:nvSpPr>
        <p:spPr>
          <a:xfrm>
            <a:off x="2213810" y="1206643"/>
            <a:ext cx="8149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Lĩnh</a:t>
            </a:r>
            <a:r>
              <a:rPr lang="en-US" sz="2000" b="1" dirty="0"/>
              <a:t> </a:t>
            </a:r>
            <a:r>
              <a:rPr lang="en-US" sz="2000" b="1" dirty="0" err="1"/>
              <a:t>vực</a:t>
            </a:r>
            <a:r>
              <a:rPr lang="en-US" sz="2000" b="1" dirty="0"/>
              <a:t> a</a:t>
            </a:r>
            <a:r>
              <a:rPr lang="vi-VN" sz="2000" b="1" dirty="0"/>
              <a:t>n ninh</a:t>
            </a:r>
            <a:r>
              <a:rPr lang="vi-VN" sz="2000" dirty="0"/>
              <a:t>: nhận diện khuôn mặt, tách người ra khỏi nền. 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CD8736-F5A8-C410-96F0-2BD7E32F3F57}"/>
              </a:ext>
            </a:extLst>
          </p:cNvPr>
          <p:cNvSpPr txBox="1">
            <a:spLocks/>
          </p:cNvSpPr>
          <p:nvPr/>
        </p:nvSpPr>
        <p:spPr>
          <a:xfrm>
            <a:off x="955400" y="87683"/>
            <a:ext cx="102812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40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 b="1" i="0" u="none" strike="noStrike" cap="none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>
            <a:r>
              <a:rPr lang="en-US" sz="4400" kern="0" dirty="0" err="1"/>
              <a:t>Ứng</a:t>
            </a:r>
            <a:r>
              <a:rPr lang="en-US" sz="4400" kern="0" dirty="0"/>
              <a:t> </a:t>
            </a:r>
            <a:r>
              <a:rPr lang="en-US" sz="4400" kern="0" dirty="0" err="1"/>
              <a:t>dụng</a:t>
            </a:r>
            <a:r>
              <a:rPr lang="en-US" sz="4400" kern="0" dirty="0"/>
              <a:t> </a:t>
            </a:r>
            <a:r>
              <a:rPr lang="en-US" sz="4400" kern="0" dirty="0" err="1"/>
              <a:t>thực</a:t>
            </a:r>
            <a:r>
              <a:rPr lang="en-US" sz="4400" kern="0" dirty="0"/>
              <a:t> </a:t>
            </a:r>
            <a:r>
              <a:rPr lang="en-US" sz="4400" kern="0" dirty="0" err="1"/>
              <a:t>tế</a:t>
            </a:r>
            <a:r>
              <a:rPr lang="en-US" sz="4400" kern="0" dirty="0"/>
              <a:t> </a:t>
            </a:r>
            <a:r>
              <a:rPr lang="en-US" sz="4400" kern="0" dirty="0" err="1"/>
              <a:t>liên</a:t>
            </a:r>
            <a:r>
              <a:rPr lang="en-US" sz="4400" kern="0" dirty="0"/>
              <a:t> </a:t>
            </a:r>
            <a:r>
              <a:rPr lang="en-US" sz="4400" kern="0" dirty="0" err="1"/>
              <a:t>ngành</a:t>
            </a:r>
            <a:endParaRPr lang="en-US" sz="4265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D28C-C2D9-2C30-768B-4A0F7DA4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31" y="2020914"/>
            <a:ext cx="7443537" cy="48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ctrTitle"/>
          </p:nvPr>
        </p:nvSpPr>
        <p:spPr>
          <a:xfrm>
            <a:off x="4796367" y="2724573"/>
            <a:ext cx="6918960" cy="23249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en-GB" sz="4265">
                <a:latin typeface="#9Slide03 Comfortaa Light" panose="00000400000000000000" charset="0"/>
                <a:cs typeface="#9Slide03 Comfortaa Light" panose="00000400000000000000" charset="0"/>
              </a:rPr>
              <a:t>CẢM ƠN THẦY VÀ </a:t>
            </a:r>
            <a:br>
              <a:rPr lang="en-US" altLang="en-GB" sz="4265">
                <a:latin typeface="#9Slide03 Comfortaa Light" panose="00000400000000000000" charset="0"/>
                <a:cs typeface="#9Slide03 Comfortaa Light" panose="00000400000000000000" charset="0"/>
              </a:rPr>
            </a:br>
            <a:r>
              <a:rPr lang="en-US" altLang="en-GB" sz="4265">
                <a:latin typeface="#9Slide03 Comfortaa Light" panose="00000400000000000000" charset="0"/>
                <a:cs typeface="#9Slide03 Comfortaa Light" panose="00000400000000000000" charset="0"/>
              </a:rPr>
              <a:t>CÁC BẠN ĐÃ THEO DÕI</a:t>
            </a:r>
          </a:p>
        </p:txBody>
      </p:sp>
      <p:sp>
        <p:nvSpPr>
          <p:cNvPr id="440" name="Google Shape;440;p63"/>
          <p:cNvSpPr txBox="1">
            <a:spLocks noGrp="1"/>
          </p:cNvSpPr>
          <p:nvPr>
            <p:ph type="subTitle" idx="1"/>
          </p:nvPr>
        </p:nvSpPr>
        <p:spPr>
          <a:xfrm>
            <a:off x="3089199" y="5478527"/>
            <a:ext cx="7772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en-GB" dirty="0" err="1"/>
              <a:t>Tiểu</a:t>
            </a:r>
            <a:r>
              <a:rPr lang="en-US" altLang="en-GB" dirty="0"/>
              <a:t> </a:t>
            </a:r>
            <a:r>
              <a:rPr lang="en-US" altLang="en-GB" dirty="0" err="1"/>
              <a:t>luận</a:t>
            </a:r>
            <a:r>
              <a:rPr lang="en-US" altLang="en-GB" dirty="0"/>
              <a:t> 3</a:t>
            </a:r>
          </a:p>
          <a:p>
            <a:pPr marL="0" indent="0"/>
            <a:endParaRPr lang="en-US" altLang="en-GB" dirty="0"/>
          </a:p>
        </p:txBody>
      </p:sp>
      <p:cxnSp>
        <p:nvCxnSpPr>
          <p:cNvPr id="441" name="Google Shape;441;p63"/>
          <p:cNvCxnSpPr/>
          <p:nvPr/>
        </p:nvCxnSpPr>
        <p:spPr>
          <a:xfrm>
            <a:off x="9869533" y="5355407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>
            <a:spLocks noGrp="1"/>
          </p:cNvSpPr>
          <p:nvPr>
            <p:ph type="title" idx="2"/>
          </p:nvPr>
        </p:nvSpPr>
        <p:spPr>
          <a:xfrm>
            <a:off x="951097" y="3845567"/>
            <a:ext cx="3911200" cy="43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en-GB" dirty="0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BÀI TOÁN THỰC TẾ</a:t>
            </a:r>
          </a:p>
        </p:txBody>
      </p:sp>
      <p:sp>
        <p:nvSpPr>
          <p:cNvPr id="484" name="Google Shape;484;p67"/>
          <p:cNvSpPr txBox="1">
            <a:spLocks noGrp="1"/>
          </p:cNvSpPr>
          <p:nvPr>
            <p:ph type="title" idx="15"/>
          </p:nvPr>
        </p:nvSpPr>
        <p:spPr>
          <a:xfrm>
            <a:off x="950967" y="992960"/>
            <a:ext cx="10281200" cy="70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en-GB">
                <a:solidFill>
                  <a:schemeClr val="accent6"/>
                </a:solidFill>
                <a:latin typeface="#9Slide03 Comfortaa" panose="00000500000000000000" charset="0"/>
                <a:cs typeface="#9Slide03 Comfortaa" panose="00000500000000000000" charset="0"/>
              </a:rPr>
              <a:t>2. GIỚI THIỆU PROJECT</a:t>
            </a:r>
          </a:p>
        </p:txBody>
      </p:sp>
      <p:sp>
        <p:nvSpPr>
          <p:cNvPr id="485" name="Google Shape;485;p67"/>
          <p:cNvSpPr txBox="1">
            <a:spLocks noGrp="1"/>
          </p:cNvSpPr>
          <p:nvPr>
            <p:ph type="title" idx="4"/>
          </p:nvPr>
        </p:nvSpPr>
        <p:spPr>
          <a:xfrm>
            <a:off x="3550920" y="4950460"/>
            <a:ext cx="5090160" cy="43349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en-GB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Ý NGHĨA VÀ ỨNG DỤNG</a:t>
            </a:r>
          </a:p>
        </p:txBody>
      </p:sp>
      <p:sp>
        <p:nvSpPr>
          <p:cNvPr id="486" name="Google Shape;486;p67"/>
          <p:cNvSpPr txBox="1">
            <a:spLocks noGrp="1"/>
          </p:cNvSpPr>
          <p:nvPr>
            <p:ph type="title" idx="7"/>
          </p:nvPr>
        </p:nvSpPr>
        <p:spPr>
          <a:xfrm>
            <a:off x="7008708" y="3845560"/>
            <a:ext cx="4520353" cy="43349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en-GB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MỤC TIÊU CỦA PROJECT</a:t>
            </a:r>
          </a:p>
        </p:txBody>
      </p:sp>
      <p:cxnSp>
        <p:nvCxnSpPr>
          <p:cNvPr id="491" name="Google Shape;491;p67"/>
          <p:cNvCxnSpPr/>
          <p:nvPr/>
        </p:nvCxnSpPr>
        <p:spPr>
          <a:xfrm>
            <a:off x="5664600" y="1982533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0" grpId="1"/>
      <p:bldP spid="485" grpId="0"/>
      <p:bldP spid="485" grpId="1"/>
      <p:bldP spid="486" grpId="0"/>
      <p:bldP spid="4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514985" y="2259330"/>
            <a:ext cx="1039876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12192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vi-VN" sz="2400" b="1" dirty="0"/>
              <a:t>Segmentation (phân đoạn ảnh)</a:t>
            </a:r>
            <a:r>
              <a:rPr lang="vi-VN" sz="2400" dirty="0"/>
              <a:t> là quá trình chia </a:t>
            </a:r>
            <a:r>
              <a:rPr lang="vi-VN" sz="2400" b="1" dirty="0"/>
              <a:t>một hình ảnh</a:t>
            </a:r>
            <a:r>
              <a:rPr lang="vi-VN" sz="2400" dirty="0"/>
              <a:t> thành </a:t>
            </a:r>
            <a:r>
              <a:rPr lang="vi-VN" sz="2400" b="1" dirty="0"/>
              <a:t>các vùng (region)</a:t>
            </a:r>
            <a:r>
              <a:rPr lang="vi-VN" sz="2400" dirty="0"/>
              <a:t> hoặc </a:t>
            </a:r>
            <a:r>
              <a:rPr lang="vi-VN" sz="2400" b="1" dirty="0"/>
              <a:t>đối tượng (object)</a:t>
            </a:r>
            <a:r>
              <a:rPr lang="vi-VN" sz="2400" dirty="0"/>
              <a:t> có ý nghĩa — sao cho </a:t>
            </a:r>
            <a:r>
              <a:rPr lang="vi-VN" sz="2400" b="1" dirty="0"/>
              <a:t>các pixel trong cùng một vùng có đặc trưng tương tự nhau</a:t>
            </a:r>
            <a:r>
              <a:rPr lang="vi-VN" sz="2400" dirty="0"/>
              <a:t> (ví dụ: màu sắc, cường độ sáng, hoặc kết cấu), và </a:t>
            </a:r>
            <a:r>
              <a:rPr lang="vi-VN" sz="2400" b="1" dirty="0"/>
              <a:t>khác biệt rõ ràng với các vùng khác</a:t>
            </a:r>
            <a:r>
              <a:rPr lang="vi-VN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algn="just" defTabSz="12192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Đây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là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kĩ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thuật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được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sử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dụng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khá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phổ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biến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ở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lĩnh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vực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Y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tế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nông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nghiệp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xử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lý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kĩ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thuật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số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,…</a:t>
            </a:r>
            <a:endParaRPr lang="vi-VN" sz="2400" kern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363" y="778989"/>
            <a:ext cx="834344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>
              <a:buClr>
                <a:srgbClr val="000000"/>
              </a:buClr>
            </a:pPr>
            <a:r>
              <a:rPr lang="en-US" altLang="en-GB" sz="4265" b="1" kern="0" dirty="0">
                <a:solidFill>
                  <a:srgbClr val="383838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  <a:sym typeface="Arial" panose="020B0604020202020204"/>
              </a:rPr>
              <a:t>BÀI TOÁN THỰC TẾ</a:t>
            </a:r>
            <a:endParaRPr lang="en-US" sz="4265" b="1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4" name="Google Shape;704;p89"/>
          <p:cNvCxnSpPr/>
          <p:nvPr/>
        </p:nvCxnSpPr>
        <p:spPr>
          <a:xfrm>
            <a:off x="5664600" y="2191147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89"/>
          <p:cNvSpPr txBox="1">
            <a:spLocks noGrp="1"/>
          </p:cNvSpPr>
          <p:nvPr>
            <p:ph type="title" idx="8"/>
          </p:nvPr>
        </p:nvSpPr>
        <p:spPr>
          <a:xfrm>
            <a:off x="962025" y="941705"/>
            <a:ext cx="10281285" cy="9486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en-GB" dirty="0">
                <a:latin typeface="#9Slide03 Comfortaa" panose="00000500000000000000" charset="0"/>
                <a:cs typeface="#9Slide03 Comfortaa" panose="00000500000000000000" charset="0"/>
              </a:rPr>
              <a:t>Ý </a:t>
            </a:r>
            <a:r>
              <a:rPr lang="en-US" altLang="en-GB" dirty="0" err="1">
                <a:latin typeface="#9Slide03 Comfortaa" panose="00000500000000000000" charset="0"/>
                <a:cs typeface="#9Slide03 Comfortaa" panose="00000500000000000000" charset="0"/>
              </a:rPr>
              <a:t>nghĩa</a:t>
            </a:r>
            <a:r>
              <a:rPr lang="en-US" altLang="en-GB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dirty="0" err="1">
                <a:latin typeface="#9Slide03 Comfortaa" panose="00000500000000000000" charset="0"/>
                <a:cs typeface="#9Slide03 Comfortaa" panose="00000500000000000000" charset="0"/>
              </a:rPr>
              <a:t>và</a:t>
            </a:r>
            <a:r>
              <a:rPr lang="en-US" altLang="en-GB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dirty="0" err="1">
                <a:latin typeface="#9Slide03 Comfortaa" panose="00000500000000000000" charset="0"/>
                <a:cs typeface="#9Slide03 Comfortaa" panose="00000500000000000000" charset="0"/>
              </a:rPr>
              <a:t>ứng</a:t>
            </a:r>
            <a:r>
              <a:rPr lang="en-US" altLang="en-GB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dirty="0" err="1">
                <a:latin typeface="#9Slide03 Comfortaa" panose="00000500000000000000" charset="0"/>
                <a:cs typeface="#9Slide03 Comfortaa" panose="00000500000000000000" charset="0"/>
              </a:rPr>
              <a:t>dụng</a:t>
            </a:r>
            <a:endParaRPr lang="en-US" altLang="en-GB" dirty="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3014" y="2616643"/>
            <a:ext cx="984186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spAutoFit/>
          </a:bodyPr>
          <a:lstStyle/>
          <a:p>
            <a:pPr marL="342900" indent="-3429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Y </a:t>
            </a: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tế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: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làm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rõ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X-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quang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MRI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để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hỗ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trợ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chẩn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đoán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Giao </a:t>
            </a: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thông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: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nhận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diện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biển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số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xe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phát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hiện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làn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đường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trong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xe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tự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lái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An </a:t>
            </a: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ninh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: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phát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hiện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khuôn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mặt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nhận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dạng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đối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tượng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trong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camera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giám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sát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Nông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nghiệp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: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phân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tích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hình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cây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trồng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để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phát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hiện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sâu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bệnh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Công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b="1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nghiệp</a:t>
            </a:r>
            <a:r>
              <a:rPr lang="en-US" altLang="en-US" sz="2400" b="1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: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kiểm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tra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chất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lượng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sản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phẩm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qua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chụp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  <p:bldP spid="705" grpId="1"/>
      <p:bldP spid="4" grpId="0" uiExpand="1" build="p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 txBox="1">
            <a:spLocks noGrp="1"/>
          </p:cNvSpPr>
          <p:nvPr>
            <p:ph type="title" idx="4294967295"/>
          </p:nvPr>
        </p:nvSpPr>
        <p:spPr>
          <a:xfrm>
            <a:off x="1038014" y="1206500"/>
            <a:ext cx="10116820" cy="7823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en-GB" sz="2400" b="1">
                <a:latin typeface="#9Slide03 Comfortaa" panose="00000500000000000000" charset="0"/>
                <a:cs typeface="#9Slide03 Comfortaa" panose="00000500000000000000" charset="0"/>
              </a:rPr>
              <a:t>Mục tiêu của project</a:t>
            </a:r>
          </a:p>
        </p:txBody>
      </p:sp>
      <p:cxnSp>
        <p:nvCxnSpPr>
          <p:cNvPr id="526" name="Google Shape;526;p71"/>
          <p:cNvCxnSpPr/>
          <p:nvPr/>
        </p:nvCxnSpPr>
        <p:spPr>
          <a:xfrm>
            <a:off x="5664600" y="2127007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2429" y="2662956"/>
            <a:ext cx="10855287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spAutoFit/>
          </a:bodyPr>
          <a:lstStyle/>
          <a:p>
            <a:pPr marL="342900" indent="-342900" algn="just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Biết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cách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cài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đặt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so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sánh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,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tối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ưu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và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ứng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dụng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Segmentation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trong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các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bài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toán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thực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tế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algn="just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Thành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thạo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kỹ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năng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xử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lý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bằng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Python,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viết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báo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cáo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và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trình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bày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kết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quả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khoa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học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  <a:p>
            <a:pPr marL="342900" indent="-342900" algn="just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Hiểu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rõ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bản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chất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toán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học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của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các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bộ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lọc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ảnh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tuyến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tính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và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 phi </a:t>
            </a:r>
            <a:r>
              <a:rPr lang="en-US" altLang="en-US" sz="2400" kern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tuyến</a:t>
            </a:r>
            <a:r>
              <a:rPr lang="en-US" altLang="en-US" sz="2400" kern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/>
      <p:bldP spid="525" grpId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6"/>
          <p:cNvSpPr txBox="1">
            <a:spLocks noGrp="1"/>
          </p:cNvSpPr>
          <p:nvPr>
            <p:ph type="ctrTitle"/>
          </p:nvPr>
        </p:nvSpPr>
        <p:spPr>
          <a:xfrm>
            <a:off x="2999105" y="2205355"/>
            <a:ext cx="6193155" cy="777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en-GB" sz="3735" dirty="0">
                <a:latin typeface="#9Slide03 Comfortaa" panose="00000500000000000000" charset="0"/>
                <a:cs typeface="#9Slide03 Comfortaa" panose="00000500000000000000" charset="0"/>
              </a:rPr>
              <a:t>3. </a:t>
            </a:r>
            <a:r>
              <a:rPr lang="en-US" altLang="en-GB" sz="3735" dirty="0" err="1">
                <a:latin typeface="#9Slide03 Comfortaa" panose="00000500000000000000" charset="0"/>
                <a:cs typeface="#9Slide03 Comfortaa" panose="00000500000000000000" charset="0"/>
              </a:rPr>
              <a:t>Cài</a:t>
            </a:r>
            <a:r>
              <a:rPr lang="en-US" altLang="en-GB" sz="3735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sz="3735" dirty="0" err="1">
                <a:latin typeface="#9Slide03 Comfortaa" panose="00000500000000000000" charset="0"/>
                <a:cs typeface="#9Slide03 Comfortaa" panose="00000500000000000000" charset="0"/>
              </a:rPr>
              <a:t>đặt</a:t>
            </a:r>
            <a:r>
              <a:rPr lang="en-US" altLang="en-GB" sz="3735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sz="3735" dirty="0" err="1">
                <a:latin typeface="#9Slide03 Comfortaa" panose="00000500000000000000" charset="0"/>
                <a:cs typeface="#9Slide03 Comfortaa" panose="00000500000000000000" charset="0"/>
              </a:rPr>
              <a:t>và</a:t>
            </a:r>
            <a:r>
              <a:rPr lang="en-US" altLang="en-GB" sz="3735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sz="3735" dirty="0" err="1">
                <a:latin typeface="#9Slide03 Comfortaa" panose="00000500000000000000" charset="0"/>
                <a:cs typeface="#9Slide03 Comfortaa" panose="00000500000000000000" charset="0"/>
              </a:rPr>
              <a:t>minh</a:t>
            </a:r>
            <a:r>
              <a:rPr lang="en-US" altLang="en-GB" sz="3735" dirty="0">
                <a:latin typeface="#9Slide03 Comfortaa" panose="00000500000000000000" charset="0"/>
                <a:cs typeface="#9Slide03 Comfortaa" panose="00000500000000000000" charset="0"/>
              </a:rPr>
              <a:t> </a:t>
            </a:r>
            <a:r>
              <a:rPr lang="en-US" altLang="en-GB" sz="3735" dirty="0" err="1">
                <a:latin typeface="#9Slide03 Comfortaa" panose="00000500000000000000" charset="0"/>
                <a:cs typeface="#9Slide03 Comfortaa" panose="00000500000000000000" charset="0"/>
              </a:rPr>
              <a:t>họa</a:t>
            </a:r>
            <a:endParaRPr lang="en-US" altLang="en-GB" sz="3735" dirty="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584" name="Google Shape;584;p76"/>
          <p:cNvSpPr txBox="1">
            <a:spLocks noGrp="1"/>
          </p:cNvSpPr>
          <p:nvPr>
            <p:ph type="subTitle" idx="1"/>
          </p:nvPr>
        </p:nvSpPr>
        <p:spPr>
          <a:xfrm>
            <a:off x="2124709" y="3187700"/>
            <a:ext cx="9682279" cy="33312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vi-VN" sz="3200" b="1" dirty="0">
                <a:latin typeface="+mj-lt"/>
              </a:rPr>
              <a:t>Phân đoạn ảnh dựa trên ngưỡng </a:t>
            </a:r>
            <a:r>
              <a:rPr lang="vi-VN" sz="3200" dirty="0">
                <a:latin typeface="+mj-lt"/>
              </a:rPr>
              <a:t>– Thresholding</a:t>
            </a:r>
            <a:endParaRPr lang="en-US" sz="3200" dirty="0">
              <a:latin typeface="+mj-lt"/>
            </a:endParaRPr>
          </a:p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+mj-lt"/>
              </a:rPr>
              <a:t>Phân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đoạn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ảnh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dựa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trên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vùng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– Region Growing</a:t>
            </a:r>
          </a:p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+mj-lt"/>
              </a:rPr>
              <a:t>Phân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đoạn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bằng</a:t>
            </a:r>
            <a:r>
              <a:rPr lang="en-US" sz="3200" b="1" dirty="0">
                <a:latin typeface="+mj-lt"/>
              </a:rPr>
              <a:t> Watershed</a:t>
            </a:r>
            <a:r>
              <a:rPr lang="en-US" sz="3200" dirty="0">
                <a:latin typeface="+mj-lt"/>
              </a:rPr>
              <a:t> </a:t>
            </a:r>
          </a:p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+mj-lt"/>
              </a:rPr>
              <a:t>Xác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định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đối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tượng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bằng</a:t>
            </a:r>
            <a:r>
              <a:rPr lang="en-US" sz="3200" dirty="0">
                <a:latin typeface="+mj-lt"/>
              </a:rPr>
              <a:t> Connected Component</a:t>
            </a:r>
          </a:p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+mj-lt"/>
              </a:rPr>
              <a:t>Biểu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diễn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biên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– Boundary Representation</a:t>
            </a:r>
          </a:p>
          <a:p>
            <a:pPr marL="381000" indent="-381000" algn="l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+mj-lt"/>
              </a:rPr>
              <a:t>Ứng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dụng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thực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tế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liên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ngành</a:t>
            </a:r>
            <a:endParaRPr lang="en-US" altLang="en-GB" sz="3200" b="1" dirty="0">
              <a:latin typeface="+mj-lt"/>
              <a:cs typeface="#9Slide03 Play" panose="000005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807" y="2027158"/>
            <a:ext cx="9318385" cy="1950800"/>
          </a:xfrm>
        </p:spPr>
        <p:txBody>
          <a:bodyPr/>
          <a:lstStyle/>
          <a:p>
            <a:r>
              <a:rPr lang="vi-VN" sz="4400" dirty="0"/>
              <a:t>Phân đoạn ảnh dựa trên ngưỡng  </a:t>
            </a:r>
            <a:r>
              <a:rPr lang="en-US" sz="4400" dirty="0"/>
              <a:t>(</a:t>
            </a:r>
            <a:r>
              <a:rPr lang="vi-VN" sz="4400" dirty="0"/>
              <a:t>Thresholding</a:t>
            </a:r>
            <a:r>
              <a:rPr lang="en-US" sz="4400" dirty="0"/>
              <a:t>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995" y="1824990"/>
            <a:ext cx="11003280" cy="2033905"/>
          </a:xfrm>
        </p:spPr>
        <p:txBody>
          <a:bodyPr/>
          <a:lstStyle/>
          <a:p>
            <a:pPr marL="0" indent="0" algn="just">
              <a:lnSpc>
                <a:spcPct val="115000"/>
              </a:lnSpc>
            </a:pPr>
            <a:endParaRPr lang="en-US" sz="2400" dirty="0"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 bldLvl="5"/>
      <p:bldP spid="3" grpI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85,&quot;left&quot;:24.3,&quot;top&quot;:90.63125984251968,&quot;width&quot;:935.75}"/>
</p:tagLst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1856</Words>
  <Application>Microsoft Office PowerPoint</Application>
  <PresentationFormat>Widescreen</PresentationFormat>
  <Paragraphs>154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#9Slide03 Comfortaa</vt:lpstr>
      <vt:lpstr>#9Slide03 Comfortaa Light</vt:lpstr>
      <vt:lpstr>#9Slide03 Cousine</vt:lpstr>
      <vt:lpstr>#9Slide03 IcielUni Sans Heavy</vt:lpstr>
      <vt:lpstr>Aptos</vt:lpstr>
      <vt:lpstr>Arial</vt:lpstr>
      <vt:lpstr>Calibri</vt:lpstr>
      <vt:lpstr>Cambria</vt:lpstr>
      <vt:lpstr>Cambria Math</vt:lpstr>
      <vt:lpstr>Didact Gothic</vt:lpstr>
      <vt:lpstr>Julius Sans One</vt:lpstr>
      <vt:lpstr>Montserrat</vt:lpstr>
      <vt:lpstr>Questrial</vt:lpstr>
      <vt:lpstr>Symbol</vt:lpstr>
      <vt:lpstr>Times New Roman</vt:lpstr>
      <vt:lpstr>Wingdings</vt:lpstr>
      <vt:lpstr>Minimalist Grayscale Pitch Deck XL by Slidesgo</vt:lpstr>
      <vt:lpstr>BÁO CÁO PROJECT XỬ LÝ ẢNH</vt:lpstr>
      <vt:lpstr>PowerPoint Presentation</vt:lpstr>
      <vt:lpstr>1. THÔNG TIN CHUNG</vt:lpstr>
      <vt:lpstr>BÀI TOÁN THỰC TẾ</vt:lpstr>
      <vt:lpstr>PowerPoint Presentation</vt:lpstr>
      <vt:lpstr>Ý nghĩa và ứng dụng</vt:lpstr>
      <vt:lpstr>Mục tiêu của project</vt:lpstr>
      <vt:lpstr>3. Cài đặt và minh họa</vt:lpstr>
      <vt:lpstr>Phân đoạn ảnh dựa trên ngưỡng  (Thresholding)</vt:lpstr>
      <vt:lpstr>PowerPoint Presentation</vt:lpstr>
      <vt:lpstr>PowerPoint Presentation</vt:lpstr>
      <vt:lpstr>PowerPoint Presentation</vt:lpstr>
      <vt:lpstr>Đánh giá kết quả bằng chỉ số IoU nếu có Ground Truth.</vt:lpstr>
      <vt:lpstr>PowerPoint Presentation</vt:lpstr>
      <vt:lpstr>Region Growing</vt:lpstr>
      <vt:lpstr>KẾT QUẢ</vt:lpstr>
      <vt:lpstr>Phân đoạn bằng Watershed</vt:lpstr>
      <vt:lpstr>Phân đoạn bằng Watershed</vt:lpstr>
      <vt:lpstr>Phân đoạn bằng Watershed</vt:lpstr>
      <vt:lpstr>Phân đoạn bằng Watershed</vt:lpstr>
      <vt:lpstr>Kết quả thực nghiệm: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Boundary Representation – Freeman Chain Code</vt:lpstr>
      <vt:lpstr>PowerPoint Presentation</vt:lpstr>
      <vt:lpstr>Nhận xét và tổng kết</vt:lpstr>
      <vt:lpstr>Ứng dụng thực tế liên ngành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THẦY VÀ  CÁC BẠN ĐÃ THEO DÕI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DAO NGOC BAO NHI</cp:lastModifiedBy>
  <cp:revision>10</cp:revision>
  <dcterms:created xsi:type="dcterms:W3CDTF">2025-09-24T08:01:00Z</dcterms:created>
  <dcterms:modified xsi:type="dcterms:W3CDTF">2025-10-18T03:38:49Z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0838DFBA7F94404B965E2D74C866B607_12</vt:lpwstr>
  </property>
  <property fmtid="{D5CDD505-2E9C-101B-9397-08002B2CF9AE}" pid="3" name="KSOProductBuildVer">
    <vt:lpwstr>1033-12.2.0.22549</vt:lpwstr>
  </property>
</Properties>
</file>